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9" r:id="rId1"/>
  </p:sldMasterIdLst>
  <p:notesMasterIdLst>
    <p:notesMasterId r:id="rId28"/>
  </p:notesMasterIdLst>
  <p:handoutMasterIdLst>
    <p:handoutMasterId r:id="rId29"/>
  </p:handoutMasterIdLst>
  <p:sldIdLst>
    <p:sldId id="1000" r:id="rId2"/>
    <p:sldId id="1101" r:id="rId3"/>
    <p:sldId id="1126" r:id="rId4"/>
    <p:sldId id="1102" r:id="rId5"/>
    <p:sldId id="1103" r:id="rId6"/>
    <p:sldId id="1104" r:id="rId7"/>
    <p:sldId id="1105" r:id="rId8"/>
    <p:sldId id="1106" r:id="rId9"/>
    <p:sldId id="1107" r:id="rId10"/>
    <p:sldId id="1108" r:id="rId11"/>
    <p:sldId id="1109" r:id="rId12"/>
    <p:sldId id="1110" r:id="rId13"/>
    <p:sldId id="1111" r:id="rId14"/>
    <p:sldId id="1112" r:id="rId15"/>
    <p:sldId id="1113" r:id="rId16"/>
    <p:sldId id="1114" r:id="rId17"/>
    <p:sldId id="1115" r:id="rId18"/>
    <p:sldId id="1116" r:id="rId19"/>
    <p:sldId id="1117" r:id="rId20"/>
    <p:sldId id="1118" r:id="rId21"/>
    <p:sldId id="1119" r:id="rId22"/>
    <p:sldId id="1120" r:id="rId23"/>
    <p:sldId id="1121" r:id="rId24"/>
    <p:sldId id="1122" r:id="rId25"/>
    <p:sldId id="1123" r:id="rId26"/>
    <p:sldId id="1125" r:id="rId27"/>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sz="2400"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sz="2400"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Garamond" pitchFamily="18" charset="0"/>
        <a:ea typeface="+mn-ea"/>
        <a:cs typeface="+mn-cs"/>
      </a:defRPr>
    </a:lvl5pPr>
    <a:lvl6pPr marL="2286000" algn="l" defTabSz="914400" rtl="0" eaLnBrk="1" latinLnBrk="0" hangingPunct="1">
      <a:defRPr sz="2400" kern="1200">
        <a:solidFill>
          <a:schemeClr val="tx1"/>
        </a:solidFill>
        <a:latin typeface="Garamond" pitchFamily="18" charset="0"/>
        <a:ea typeface="+mn-ea"/>
        <a:cs typeface="+mn-cs"/>
      </a:defRPr>
    </a:lvl6pPr>
    <a:lvl7pPr marL="2743200" algn="l" defTabSz="914400" rtl="0" eaLnBrk="1" latinLnBrk="0" hangingPunct="1">
      <a:defRPr sz="2400" kern="1200">
        <a:solidFill>
          <a:schemeClr val="tx1"/>
        </a:solidFill>
        <a:latin typeface="Garamond" pitchFamily="18" charset="0"/>
        <a:ea typeface="+mn-ea"/>
        <a:cs typeface="+mn-cs"/>
      </a:defRPr>
    </a:lvl7pPr>
    <a:lvl8pPr marL="3200400" algn="l" defTabSz="914400" rtl="0" eaLnBrk="1" latinLnBrk="0" hangingPunct="1">
      <a:defRPr sz="2400" kern="1200">
        <a:solidFill>
          <a:schemeClr val="tx1"/>
        </a:solidFill>
        <a:latin typeface="Garamond" pitchFamily="18" charset="0"/>
        <a:ea typeface="+mn-ea"/>
        <a:cs typeface="+mn-cs"/>
      </a:defRPr>
    </a:lvl8pPr>
    <a:lvl9pPr marL="3657600" algn="l" defTabSz="914400" rtl="0" eaLnBrk="1" latinLnBrk="0" hangingPunct="1">
      <a:defRPr sz="2400" kern="1200">
        <a:solidFill>
          <a:schemeClr val="tx1"/>
        </a:solidFill>
        <a:latin typeface="Garamond" pitchFamily="18"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nkaj"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00FF"/>
    <a:srgbClr val="5A9468"/>
    <a:srgbClr val="00FF00"/>
    <a:srgbClr val="CCFFCC"/>
    <a:srgbClr val="C0C0C0"/>
    <a:srgbClr val="99FF99"/>
    <a:srgbClr val="99CCFF"/>
    <a:srgbClr val="66FFFF"/>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06" autoAdjust="0"/>
    <p:restoredTop sz="94576" autoAdjust="0"/>
  </p:normalViewPr>
  <p:slideViewPr>
    <p:cSldViewPr>
      <p:cViewPr>
        <p:scale>
          <a:sx n="125" d="100"/>
          <a:sy n="125" d="100"/>
        </p:scale>
        <p:origin x="-72" y="918"/>
      </p:cViewPr>
      <p:guideLst>
        <p:guide orient="horz" pos="2160"/>
        <p:guide pos="283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35" d="100"/>
          <a:sy n="35" d="100"/>
        </p:scale>
        <p:origin x="-1608" y="-78"/>
      </p:cViewPr>
      <p:guideLst>
        <p:guide orient="horz" pos="2927"/>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2562" name="Rectangle 2"/>
          <p:cNvSpPr>
            <a:spLocks noGrp="1" noChangeArrowheads="1"/>
          </p:cNvSpPr>
          <p:nvPr>
            <p:ph type="hdr" sz="quarter"/>
          </p:nvPr>
        </p:nvSpPr>
        <p:spPr bwMode="auto">
          <a:xfrm>
            <a:off x="1" y="1"/>
            <a:ext cx="3041230" cy="432095"/>
          </a:xfrm>
          <a:prstGeom prst="rect">
            <a:avLst/>
          </a:prstGeom>
          <a:noFill/>
          <a:ln w="9525">
            <a:noFill/>
            <a:miter lim="800000"/>
            <a:headEnd/>
            <a:tailEnd/>
          </a:ln>
          <a:effectLst/>
        </p:spPr>
        <p:txBody>
          <a:bodyPr vert="horz" wrap="square" lIns="93049" tIns="46525" rIns="93049" bIns="46525" numCol="1" anchor="t" anchorCtr="0" compatLnSpc="1">
            <a:prstTxWarp prst="textNoShape">
              <a:avLst/>
            </a:prstTxWarp>
          </a:bodyPr>
          <a:lstStyle>
            <a:lvl1pPr defTabSz="931161">
              <a:defRPr sz="1200">
                <a:latin typeface="Times New Roman" pitchFamily="18" charset="0"/>
              </a:defRPr>
            </a:lvl1pPr>
          </a:lstStyle>
          <a:p>
            <a:pPr>
              <a:defRPr/>
            </a:pPr>
            <a:endParaRPr lang="en-US"/>
          </a:p>
        </p:txBody>
      </p:sp>
      <p:sp>
        <p:nvSpPr>
          <p:cNvPr id="322563" name="Rectangle 3"/>
          <p:cNvSpPr>
            <a:spLocks noGrp="1" noChangeArrowheads="1"/>
          </p:cNvSpPr>
          <p:nvPr>
            <p:ph type="dt" sz="quarter" idx="1"/>
          </p:nvPr>
        </p:nvSpPr>
        <p:spPr bwMode="auto">
          <a:xfrm>
            <a:off x="3969172" y="1"/>
            <a:ext cx="3041230" cy="432095"/>
          </a:xfrm>
          <a:prstGeom prst="rect">
            <a:avLst/>
          </a:prstGeom>
          <a:noFill/>
          <a:ln w="9525">
            <a:noFill/>
            <a:miter lim="800000"/>
            <a:headEnd/>
            <a:tailEnd/>
          </a:ln>
          <a:effectLst/>
        </p:spPr>
        <p:txBody>
          <a:bodyPr vert="horz" wrap="square" lIns="93049" tIns="46525" rIns="93049" bIns="46525" numCol="1" anchor="t" anchorCtr="0" compatLnSpc="1">
            <a:prstTxWarp prst="textNoShape">
              <a:avLst/>
            </a:prstTxWarp>
          </a:bodyPr>
          <a:lstStyle>
            <a:lvl1pPr algn="r" defTabSz="931161">
              <a:defRPr sz="1200">
                <a:latin typeface="Times New Roman" pitchFamily="18" charset="0"/>
              </a:defRPr>
            </a:lvl1pPr>
          </a:lstStyle>
          <a:p>
            <a:pPr>
              <a:defRPr/>
            </a:pPr>
            <a:endParaRPr lang="en-US"/>
          </a:p>
        </p:txBody>
      </p:sp>
      <p:sp>
        <p:nvSpPr>
          <p:cNvPr id="322564" name="Rectangle 4"/>
          <p:cNvSpPr>
            <a:spLocks noGrp="1" noChangeArrowheads="1"/>
          </p:cNvSpPr>
          <p:nvPr>
            <p:ph type="ftr" sz="quarter" idx="2"/>
          </p:nvPr>
        </p:nvSpPr>
        <p:spPr bwMode="auto">
          <a:xfrm>
            <a:off x="1" y="8840477"/>
            <a:ext cx="3041230" cy="436860"/>
          </a:xfrm>
          <a:prstGeom prst="rect">
            <a:avLst/>
          </a:prstGeom>
          <a:noFill/>
          <a:ln w="9525">
            <a:noFill/>
            <a:miter lim="800000"/>
            <a:headEnd/>
            <a:tailEnd/>
          </a:ln>
          <a:effectLst/>
        </p:spPr>
        <p:txBody>
          <a:bodyPr vert="horz" wrap="square" lIns="93049" tIns="46525" rIns="93049" bIns="46525" numCol="1" anchor="b" anchorCtr="0" compatLnSpc="1">
            <a:prstTxWarp prst="textNoShape">
              <a:avLst/>
            </a:prstTxWarp>
          </a:bodyPr>
          <a:lstStyle>
            <a:lvl1pPr defTabSz="931161">
              <a:defRPr sz="1200">
                <a:latin typeface="Times New Roman" pitchFamily="18" charset="0"/>
              </a:defRPr>
            </a:lvl1pPr>
          </a:lstStyle>
          <a:p>
            <a:pPr>
              <a:defRPr/>
            </a:pPr>
            <a:endParaRPr lang="en-US"/>
          </a:p>
        </p:txBody>
      </p:sp>
      <p:sp>
        <p:nvSpPr>
          <p:cNvPr id="322565" name="Rectangle 5"/>
          <p:cNvSpPr>
            <a:spLocks noGrp="1" noChangeArrowheads="1"/>
          </p:cNvSpPr>
          <p:nvPr>
            <p:ph type="sldNum" sz="quarter" idx="3"/>
          </p:nvPr>
        </p:nvSpPr>
        <p:spPr bwMode="auto">
          <a:xfrm>
            <a:off x="3969172" y="8840477"/>
            <a:ext cx="3041230" cy="436860"/>
          </a:xfrm>
          <a:prstGeom prst="rect">
            <a:avLst/>
          </a:prstGeom>
          <a:noFill/>
          <a:ln w="9525">
            <a:noFill/>
            <a:miter lim="800000"/>
            <a:headEnd/>
            <a:tailEnd/>
          </a:ln>
          <a:effectLst/>
        </p:spPr>
        <p:txBody>
          <a:bodyPr vert="horz" wrap="square" lIns="93049" tIns="46525" rIns="93049" bIns="46525" numCol="1" anchor="b" anchorCtr="0" compatLnSpc="1">
            <a:prstTxWarp prst="textNoShape">
              <a:avLst/>
            </a:prstTxWarp>
          </a:bodyPr>
          <a:lstStyle>
            <a:lvl1pPr algn="r" defTabSz="931161">
              <a:defRPr sz="1200">
                <a:latin typeface="Times New Roman" pitchFamily="18" charset="0"/>
              </a:defRPr>
            </a:lvl1pPr>
          </a:lstStyle>
          <a:p>
            <a:pPr>
              <a:defRPr/>
            </a:pPr>
            <a:fld id="{6E544982-CC18-4AD3-9905-7C795B31F03E}" type="slidenum">
              <a:rPr lang="en-US"/>
              <a:pPr>
                <a:defRPr/>
              </a:pPr>
              <a:t>‹#›</a:t>
            </a:fld>
            <a:endParaRPr lang="en-US"/>
          </a:p>
        </p:txBody>
      </p:sp>
    </p:spTree>
    <p:extLst>
      <p:ext uri="{BB962C8B-B14F-4D97-AF65-F5344CB8AC3E}">
        <p14:creationId xmlns:p14="http://schemas.microsoft.com/office/powerpoint/2010/main" val="1286746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bwMode="auto">
          <a:xfrm>
            <a:off x="1" y="1"/>
            <a:ext cx="3041230" cy="432095"/>
          </a:xfrm>
          <a:prstGeom prst="rect">
            <a:avLst/>
          </a:prstGeom>
          <a:noFill/>
          <a:ln w="9525">
            <a:noFill/>
            <a:miter lim="800000"/>
            <a:headEnd/>
            <a:tailEnd/>
          </a:ln>
          <a:effectLst/>
        </p:spPr>
        <p:txBody>
          <a:bodyPr vert="horz" wrap="square" lIns="93049" tIns="46525" rIns="93049" bIns="46525" numCol="1" anchor="t" anchorCtr="0" compatLnSpc="1">
            <a:prstTxWarp prst="textNoShape">
              <a:avLst/>
            </a:prstTxWarp>
          </a:bodyPr>
          <a:lstStyle>
            <a:lvl1pPr defTabSz="931161">
              <a:defRPr sz="1200">
                <a:latin typeface="Times New Roman" pitchFamily="18" charset="0"/>
              </a:defRPr>
            </a:lvl1pPr>
          </a:lstStyle>
          <a:p>
            <a:pPr>
              <a:defRPr/>
            </a:pPr>
            <a:endParaRPr lang="en-US"/>
          </a:p>
        </p:txBody>
      </p:sp>
      <p:sp>
        <p:nvSpPr>
          <p:cNvPr id="82947" name="Rectangle 3"/>
          <p:cNvSpPr>
            <a:spLocks noGrp="1" noChangeArrowheads="1"/>
          </p:cNvSpPr>
          <p:nvPr>
            <p:ph type="dt" idx="1"/>
          </p:nvPr>
        </p:nvSpPr>
        <p:spPr bwMode="auto">
          <a:xfrm>
            <a:off x="3969172" y="1"/>
            <a:ext cx="3041230" cy="432095"/>
          </a:xfrm>
          <a:prstGeom prst="rect">
            <a:avLst/>
          </a:prstGeom>
          <a:noFill/>
          <a:ln w="9525">
            <a:noFill/>
            <a:miter lim="800000"/>
            <a:headEnd/>
            <a:tailEnd/>
          </a:ln>
          <a:effectLst/>
        </p:spPr>
        <p:txBody>
          <a:bodyPr vert="horz" wrap="square" lIns="93049" tIns="46525" rIns="93049" bIns="46525" numCol="1" anchor="t" anchorCtr="0" compatLnSpc="1">
            <a:prstTxWarp prst="textNoShape">
              <a:avLst/>
            </a:prstTxWarp>
          </a:bodyPr>
          <a:lstStyle>
            <a:lvl1pPr algn="r" defTabSz="931161">
              <a:defRPr sz="120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193800" y="725488"/>
            <a:ext cx="4632325" cy="3475037"/>
          </a:xfrm>
          <a:prstGeom prst="rect">
            <a:avLst/>
          </a:prstGeom>
          <a:noFill/>
          <a:ln w="9525">
            <a:solidFill>
              <a:srgbClr val="000000"/>
            </a:solidFill>
            <a:miter lim="800000"/>
            <a:headEnd/>
            <a:tailEnd/>
          </a:ln>
        </p:spPr>
      </p:sp>
      <p:sp>
        <p:nvSpPr>
          <p:cNvPr id="82949" name="Rectangle 5"/>
          <p:cNvSpPr>
            <a:spLocks noGrp="1" noChangeArrowheads="1"/>
          </p:cNvSpPr>
          <p:nvPr>
            <p:ph type="body" sz="quarter" idx="3"/>
          </p:nvPr>
        </p:nvSpPr>
        <p:spPr bwMode="auto">
          <a:xfrm>
            <a:off x="934296" y="4421033"/>
            <a:ext cx="5141808" cy="4203396"/>
          </a:xfrm>
          <a:prstGeom prst="rect">
            <a:avLst/>
          </a:prstGeom>
          <a:noFill/>
          <a:ln w="9525">
            <a:noFill/>
            <a:miter lim="800000"/>
            <a:headEnd/>
            <a:tailEnd/>
          </a:ln>
          <a:effectLst/>
        </p:spPr>
        <p:txBody>
          <a:bodyPr vert="horz" wrap="square" lIns="93049" tIns="46525" rIns="93049" bIns="46525" numCol="1" anchor="t" anchorCtr="0" compatLnSpc="1">
            <a:prstTxWarp prst="textNoShape">
              <a:avLst/>
            </a:prstTxWarp>
          </a:bodyPr>
          <a:lstStyle/>
          <a:p>
            <a:pPr lvl="0"/>
            <a:r>
              <a:rPr lang="en-US" noProof="0" smtClean="0"/>
              <a:t>Click to edit Master text styles</a:t>
            </a:r>
          </a:p>
          <a:p>
            <a:pPr lvl="0"/>
            <a:r>
              <a:rPr lang="en-US" noProof="0" smtClean="0"/>
              <a:t>Second level</a:t>
            </a:r>
          </a:p>
          <a:p>
            <a:pPr lvl="0"/>
            <a:r>
              <a:rPr lang="en-US" noProof="0" smtClean="0"/>
              <a:t>Third level</a:t>
            </a:r>
          </a:p>
          <a:p>
            <a:pPr lvl="0"/>
            <a:r>
              <a:rPr lang="en-US" noProof="0" smtClean="0"/>
              <a:t>Fourth level</a:t>
            </a:r>
          </a:p>
          <a:p>
            <a:pPr lvl="0"/>
            <a:r>
              <a:rPr lang="en-US" noProof="0" smtClean="0"/>
              <a:t>Fifth level</a:t>
            </a:r>
          </a:p>
        </p:txBody>
      </p:sp>
      <p:sp>
        <p:nvSpPr>
          <p:cNvPr id="82950" name="Rectangle 6"/>
          <p:cNvSpPr>
            <a:spLocks noGrp="1" noChangeArrowheads="1"/>
          </p:cNvSpPr>
          <p:nvPr>
            <p:ph type="ftr" sz="quarter" idx="4"/>
          </p:nvPr>
        </p:nvSpPr>
        <p:spPr bwMode="auto">
          <a:xfrm>
            <a:off x="1" y="8840477"/>
            <a:ext cx="3041230" cy="436860"/>
          </a:xfrm>
          <a:prstGeom prst="rect">
            <a:avLst/>
          </a:prstGeom>
          <a:noFill/>
          <a:ln w="9525">
            <a:noFill/>
            <a:miter lim="800000"/>
            <a:headEnd/>
            <a:tailEnd/>
          </a:ln>
          <a:effectLst/>
        </p:spPr>
        <p:txBody>
          <a:bodyPr vert="horz" wrap="square" lIns="93049" tIns="46525" rIns="93049" bIns="46525" numCol="1" anchor="b" anchorCtr="0" compatLnSpc="1">
            <a:prstTxWarp prst="textNoShape">
              <a:avLst/>
            </a:prstTxWarp>
          </a:bodyPr>
          <a:lstStyle>
            <a:lvl1pPr defTabSz="931161">
              <a:defRPr sz="1200">
                <a:latin typeface="Times New Roman" pitchFamily="18" charset="0"/>
              </a:defRPr>
            </a:lvl1pPr>
          </a:lstStyle>
          <a:p>
            <a:pPr>
              <a:defRPr/>
            </a:pPr>
            <a:endParaRPr lang="en-US"/>
          </a:p>
        </p:txBody>
      </p:sp>
      <p:sp>
        <p:nvSpPr>
          <p:cNvPr id="82951" name="Rectangle 7"/>
          <p:cNvSpPr>
            <a:spLocks noGrp="1" noChangeArrowheads="1"/>
          </p:cNvSpPr>
          <p:nvPr>
            <p:ph type="sldNum" sz="quarter" idx="5"/>
          </p:nvPr>
        </p:nvSpPr>
        <p:spPr bwMode="auto">
          <a:xfrm>
            <a:off x="3969172" y="8840477"/>
            <a:ext cx="3041230" cy="436860"/>
          </a:xfrm>
          <a:prstGeom prst="rect">
            <a:avLst/>
          </a:prstGeom>
          <a:noFill/>
          <a:ln w="9525">
            <a:noFill/>
            <a:miter lim="800000"/>
            <a:headEnd/>
            <a:tailEnd/>
          </a:ln>
          <a:effectLst/>
        </p:spPr>
        <p:txBody>
          <a:bodyPr vert="horz" wrap="square" lIns="93049" tIns="46525" rIns="93049" bIns="46525" numCol="1" anchor="b" anchorCtr="0" compatLnSpc="1">
            <a:prstTxWarp prst="textNoShape">
              <a:avLst/>
            </a:prstTxWarp>
          </a:bodyPr>
          <a:lstStyle>
            <a:lvl1pPr algn="r" defTabSz="931161">
              <a:defRPr sz="1200">
                <a:latin typeface="Times New Roman" pitchFamily="18" charset="0"/>
              </a:defRPr>
            </a:lvl1pPr>
          </a:lstStyle>
          <a:p>
            <a:pPr>
              <a:defRPr/>
            </a:pPr>
            <a:fld id="{F557AEA0-AB0B-4CF7-AB77-D15C83A9186E}" type="slidenum">
              <a:rPr lang="en-US"/>
              <a:pPr>
                <a:defRPr/>
              </a:pPr>
              <a:t>‹#›</a:t>
            </a:fld>
            <a:endParaRPr lang="en-US"/>
          </a:p>
        </p:txBody>
      </p:sp>
    </p:spTree>
    <p:extLst>
      <p:ext uri="{BB962C8B-B14F-4D97-AF65-F5344CB8AC3E}">
        <p14:creationId xmlns:p14="http://schemas.microsoft.com/office/powerpoint/2010/main" val="26896662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17" name="Rectangle 3"/>
          <p:cNvSpPr>
            <a:spLocks noGrp="1" noChangeArrowheads="1"/>
          </p:cNvSpPr>
          <p:nvPr>
            <p:ph type="sldNum" sz="quarter" idx="12"/>
          </p:nvPr>
        </p:nvSpPr>
        <p:spPr>
          <a:xfrm>
            <a:off x="6934200" y="6381750"/>
            <a:ext cx="2133600" cy="476250"/>
          </a:xfrm>
          <a:ln/>
        </p:spPr>
        <p:txBody>
          <a:bodyPr/>
          <a:lstStyle>
            <a:lvl1pPr>
              <a:defRPr>
                <a:solidFill>
                  <a:schemeClr val="tx1"/>
                </a:solidFill>
              </a:defRPr>
            </a:lvl1pPr>
          </a:lstStyle>
          <a:p>
            <a:pPr>
              <a:defRPr/>
            </a:pPr>
            <a:fld id="{A20C9229-468A-4B77-9FD1-A851FA028C08}" type="slidenum">
              <a:rPr lang="en-US"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fld id="{B22336F6-27B1-43B8-8938-8DAB8E5FECF9}" type="datetime1">
              <a:rPr lang="en-US"/>
              <a:pPr>
                <a:defRPr/>
              </a:pPr>
              <a:t>5/31/2017</a:t>
            </a:fld>
            <a:endParaRPr lang="en-US"/>
          </a:p>
        </p:txBody>
      </p:sp>
      <p:sp>
        <p:nvSpPr>
          <p:cNvPr id="5" name="Rectangle 14"/>
          <p:cNvSpPr>
            <a:spLocks noGrp="1" noChangeArrowheads="1"/>
          </p:cNvSpPr>
          <p:nvPr>
            <p:ph type="ftr" sz="quarter" idx="11"/>
          </p:nvPr>
        </p:nvSpPr>
        <p:spPr>
          <a:ln/>
        </p:spPr>
        <p:txBody>
          <a:bodyPr/>
          <a:lstStyle>
            <a:lvl1pPr>
              <a:defRPr/>
            </a:lvl1pPr>
          </a:lstStyle>
          <a:p>
            <a:pPr>
              <a:defRPr/>
            </a:pPr>
            <a:r>
              <a:rPr lang="en-US"/>
              <a:t>1</a:t>
            </a:r>
          </a:p>
        </p:txBody>
      </p:sp>
      <p:sp>
        <p:nvSpPr>
          <p:cNvPr id="6" name="Rectangle 3"/>
          <p:cNvSpPr>
            <a:spLocks noGrp="1" noChangeArrowheads="1"/>
          </p:cNvSpPr>
          <p:nvPr>
            <p:ph type="sldNum" sz="quarter" idx="12"/>
          </p:nvPr>
        </p:nvSpPr>
        <p:spPr>
          <a:ln/>
        </p:spPr>
        <p:txBody>
          <a:bodyPr/>
          <a:lstStyle>
            <a:lvl1pPr>
              <a:defRPr/>
            </a:lvl1pPr>
          </a:lstStyle>
          <a:p>
            <a:pPr>
              <a:defRPr/>
            </a:pPr>
            <a:fld id="{1136063F-583C-4ACB-864B-285CDD45600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fld id="{4EFFF938-5B5F-43AB-834E-A9C0602DA695}" type="datetime1">
              <a:rPr lang="en-US"/>
              <a:pPr>
                <a:defRPr/>
              </a:pPr>
              <a:t>5/31/2017</a:t>
            </a:fld>
            <a:endParaRPr lang="en-US"/>
          </a:p>
        </p:txBody>
      </p:sp>
      <p:sp>
        <p:nvSpPr>
          <p:cNvPr id="5" name="Rectangle 14"/>
          <p:cNvSpPr>
            <a:spLocks noGrp="1" noChangeArrowheads="1"/>
          </p:cNvSpPr>
          <p:nvPr>
            <p:ph type="ftr" sz="quarter" idx="11"/>
          </p:nvPr>
        </p:nvSpPr>
        <p:spPr>
          <a:ln/>
        </p:spPr>
        <p:txBody>
          <a:bodyPr/>
          <a:lstStyle>
            <a:lvl1pPr>
              <a:defRPr/>
            </a:lvl1pPr>
          </a:lstStyle>
          <a:p>
            <a:pPr>
              <a:defRPr/>
            </a:pPr>
            <a:r>
              <a:rPr lang="en-US"/>
              <a:t>1</a:t>
            </a:r>
          </a:p>
        </p:txBody>
      </p:sp>
      <p:sp>
        <p:nvSpPr>
          <p:cNvPr id="6" name="Rectangle 3"/>
          <p:cNvSpPr>
            <a:spLocks noGrp="1" noChangeArrowheads="1"/>
          </p:cNvSpPr>
          <p:nvPr>
            <p:ph type="sldNum" sz="quarter" idx="12"/>
          </p:nvPr>
        </p:nvSpPr>
        <p:spPr>
          <a:ln/>
        </p:spPr>
        <p:txBody>
          <a:bodyPr/>
          <a:lstStyle>
            <a:lvl1pPr>
              <a:defRPr/>
            </a:lvl1pPr>
          </a:lstStyle>
          <a:p>
            <a:pPr>
              <a:defRPr/>
            </a:pPr>
            <a:fld id="{31D71108-EB14-4187-BF24-78FA4D1AF06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fld id="{95E3C408-DC88-4950-BC23-9F27D638404B}" type="datetime1">
              <a:rPr lang="en-US"/>
              <a:pPr>
                <a:defRPr/>
              </a:pPr>
              <a:t>5/31/2017</a:t>
            </a:fld>
            <a:endParaRPr lang="en-US"/>
          </a:p>
        </p:txBody>
      </p:sp>
      <p:sp>
        <p:nvSpPr>
          <p:cNvPr id="5" name="Rectangle 14"/>
          <p:cNvSpPr>
            <a:spLocks noGrp="1" noChangeArrowheads="1"/>
          </p:cNvSpPr>
          <p:nvPr>
            <p:ph type="ftr" sz="quarter" idx="11"/>
          </p:nvPr>
        </p:nvSpPr>
        <p:spPr>
          <a:ln/>
        </p:spPr>
        <p:txBody>
          <a:bodyPr/>
          <a:lstStyle>
            <a:lvl1pPr>
              <a:defRPr/>
            </a:lvl1pPr>
          </a:lstStyle>
          <a:p>
            <a:pPr>
              <a:defRPr/>
            </a:pPr>
            <a:r>
              <a:rPr lang="en-US"/>
              <a:t>1</a:t>
            </a:r>
          </a:p>
        </p:txBody>
      </p:sp>
      <p:sp>
        <p:nvSpPr>
          <p:cNvPr id="6" name="Rectangle 3"/>
          <p:cNvSpPr>
            <a:spLocks noGrp="1" noChangeArrowheads="1"/>
          </p:cNvSpPr>
          <p:nvPr>
            <p:ph type="sldNum" sz="quarter" idx="12"/>
          </p:nvPr>
        </p:nvSpPr>
        <p:spPr>
          <a:ln/>
        </p:spPr>
        <p:txBody>
          <a:bodyPr/>
          <a:lstStyle>
            <a:lvl1pPr>
              <a:defRPr/>
            </a:lvl1pPr>
          </a:lstStyle>
          <a:p>
            <a:pPr>
              <a:defRPr/>
            </a:pPr>
            <a:fld id="{A20C9229-468A-4B77-9FD1-A851FA028C0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fld id="{273BCE8B-0547-4D54-B565-6840A87567A4}" type="datetime1">
              <a:rPr lang="en-US"/>
              <a:pPr>
                <a:defRPr/>
              </a:pPr>
              <a:t>5/31/2017</a:t>
            </a:fld>
            <a:endParaRPr lang="en-US"/>
          </a:p>
        </p:txBody>
      </p:sp>
      <p:sp>
        <p:nvSpPr>
          <p:cNvPr id="5" name="Rectangle 14"/>
          <p:cNvSpPr>
            <a:spLocks noGrp="1" noChangeArrowheads="1"/>
          </p:cNvSpPr>
          <p:nvPr>
            <p:ph type="ftr" sz="quarter" idx="11"/>
          </p:nvPr>
        </p:nvSpPr>
        <p:spPr>
          <a:ln/>
        </p:spPr>
        <p:txBody>
          <a:bodyPr/>
          <a:lstStyle>
            <a:lvl1pPr>
              <a:defRPr/>
            </a:lvl1pPr>
          </a:lstStyle>
          <a:p>
            <a:pPr>
              <a:defRPr/>
            </a:pPr>
            <a:r>
              <a:rPr lang="en-US"/>
              <a:t>1</a:t>
            </a:r>
          </a:p>
        </p:txBody>
      </p:sp>
      <p:sp>
        <p:nvSpPr>
          <p:cNvPr id="6" name="Rectangle 3"/>
          <p:cNvSpPr>
            <a:spLocks noGrp="1" noChangeArrowheads="1"/>
          </p:cNvSpPr>
          <p:nvPr>
            <p:ph type="sldNum" sz="quarter" idx="12"/>
          </p:nvPr>
        </p:nvSpPr>
        <p:spPr>
          <a:ln/>
        </p:spPr>
        <p:txBody>
          <a:bodyPr/>
          <a:lstStyle>
            <a:lvl1pPr>
              <a:defRPr/>
            </a:lvl1pPr>
          </a:lstStyle>
          <a:p>
            <a:pPr>
              <a:defRPr/>
            </a:pPr>
            <a:fld id="{D085F682-9420-43FC-B718-4396955D769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fld id="{D7DA89EA-337C-4E2E-A36D-BA166E5756E5}" type="datetime1">
              <a:rPr lang="en-US"/>
              <a:pPr>
                <a:defRPr/>
              </a:pPr>
              <a:t>5/31/2017</a:t>
            </a:fld>
            <a:endParaRPr lang="en-US"/>
          </a:p>
        </p:txBody>
      </p:sp>
      <p:sp>
        <p:nvSpPr>
          <p:cNvPr id="6" name="Rectangle 14"/>
          <p:cNvSpPr>
            <a:spLocks noGrp="1" noChangeArrowheads="1"/>
          </p:cNvSpPr>
          <p:nvPr>
            <p:ph type="ftr" sz="quarter" idx="11"/>
          </p:nvPr>
        </p:nvSpPr>
        <p:spPr>
          <a:ln/>
        </p:spPr>
        <p:txBody>
          <a:bodyPr/>
          <a:lstStyle>
            <a:lvl1pPr>
              <a:defRPr/>
            </a:lvl1pPr>
          </a:lstStyle>
          <a:p>
            <a:pPr>
              <a:defRPr/>
            </a:pPr>
            <a:r>
              <a:rPr lang="en-US"/>
              <a:t>1</a:t>
            </a:r>
          </a:p>
        </p:txBody>
      </p:sp>
      <p:sp>
        <p:nvSpPr>
          <p:cNvPr id="7" name="Rectangle 3"/>
          <p:cNvSpPr>
            <a:spLocks noGrp="1" noChangeArrowheads="1"/>
          </p:cNvSpPr>
          <p:nvPr>
            <p:ph type="sldNum" sz="quarter" idx="12"/>
          </p:nvPr>
        </p:nvSpPr>
        <p:spPr>
          <a:ln/>
        </p:spPr>
        <p:txBody>
          <a:bodyPr/>
          <a:lstStyle>
            <a:lvl1pPr>
              <a:defRPr/>
            </a:lvl1pPr>
          </a:lstStyle>
          <a:p>
            <a:pPr>
              <a:defRPr/>
            </a:pPr>
            <a:fld id="{C706F40E-AFBA-4625-AD34-DCB391D285C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fld id="{CEAD3258-C4F1-48B6-BA82-16A1796BB1D9}" type="datetime1">
              <a:rPr lang="en-US"/>
              <a:pPr>
                <a:defRPr/>
              </a:pPr>
              <a:t>5/31/2017</a:t>
            </a:fld>
            <a:endParaRPr lang="en-US"/>
          </a:p>
        </p:txBody>
      </p:sp>
      <p:sp>
        <p:nvSpPr>
          <p:cNvPr id="8" name="Rectangle 14"/>
          <p:cNvSpPr>
            <a:spLocks noGrp="1" noChangeArrowheads="1"/>
          </p:cNvSpPr>
          <p:nvPr>
            <p:ph type="ftr" sz="quarter" idx="11"/>
          </p:nvPr>
        </p:nvSpPr>
        <p:spPr>
          <a:ln/>
        </p:spPr>
        <p:txBody>
          <a:bodyPr/>
          <a:lstStyle>
            <a:lvl1pPr>
              <a:defRPr/>
            </a:lvl1pPr>
          </a:lstStyle>
          <a:p>
            <a:pPr>
              <a:defRPr/>
            </a:pPr>
            <a:r>
              <a:rPr lang="en-US"/>
              <a:t>1</a:t>
            </a:r>
          </a:p>
        </p:txBody>
      </p:sp>
      <p:sp>
        <p:nvSpPr>
          <p:cNvPr id="9" name="Rectangle 3"/>
          <p:cNvSpPr>
            <a:spLocks noGrp="1" noChangeArrowheads="1"/>
          </p:cNvSpPr>
          <p:nvPr>
            <p:ph type="sldNum" sz="quarter" idx="12"/>
          </p:nvPr>
        </p:nvSpPr>
        <p:spPr>
          <a:ln/>
        </p:spPr>
        <p:txBody>
          <a:bodyPr/>
          <a:lstStyle>
            <a:lvl1pPr>
              <a:defRPr/>
            </a:lvl1pPr>
          </a:lstStyle>
          <a:p>
            <a:pPr>
              <a:defRPr/>
            </a:pPr>
            <a:fld id="{245BE089-E4DA-4587-9103-897F657FD9C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fld id="{3F24D4E5-2415-4D29-8F13-418CE996F23F}" type="datetime1">
              <a:rPr lang="en-US"/>
              <a:pPr>
                <a:defRPr/>
              </a:pPr>
              <a:t>5/31/2017</a:t>
            </a:fld>
            <a:endParaRPr lang="en-US"/>
          </a:p>
        </p:txBody>
      </p:sp>
      <p:sp>
        <p:nvSpPr>
          <p:cNvPr id="4" name="Rectangle 14"/>
          <p:cNvSpPr>
            <a:spLocks noGrp="1" noChangeArrowheads="1"/>
          </p:cNvSpPr>
          <p:nvPr>
            <p:ph type="ftr" sz="quarter" idx="11"/>
          </p:nvPr>
        </p:nvSpPr>
        <p:spPr>
          <a:ln/>
        </p:spPr>
        <p:txBody>
          <a:bodyPr/>
          <a:lstStyle>
            <a:lvl1pPr>
              <a:defRPr/>
            </a:lvl1pPr>
          </a:lstStyle>
          <a:p>
            <a:pPr>
              <a:defRPr/>
            </a:pPr>
            <a:r>
              <a:rPr lang="en-US"/>
              <a:t>1</a:t>
            </a:r>
          </a:p>
        </p:txBody>
      </p:sp>
      <p:sp>
        <p:nvSpPr>
          <p:cNvPr id="5" name="Rectangle 3"/>
          <p:cNvSpPr>
            <a:spLocks noGrp="1" noChangeArrowheads="1"/>
          </p:cNvSpPr>
          <p:nvPr>
            <p:ph type="sldNum" sz="quarter" idx="12"/>
          </p:nvPr>
        </p:nvSpPr>
        <p:spPr>
          <a:ln/>
        </p:spPr>
        <p:txBody>
          <a:bodyPr/>
          <a:lstStyle>
            <a:lvl1pPr>
              <a:defRPr/>
            </a:lvl1pPr>
          </a:lstStyle>
          <a:p>
            <a:pPr>
              <a:defRPr/>
            </a:pPr>
            <a:fld id="{3A3C945A-86BC-4DDE-B7E5-889FC1CD658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fld id="{C43A2BFA-D747-453F-BD7F-4AE5DB4AE8D4}" type="datetime1">
              <a:rPr lang="en-US"/>
              <a:pPr>
                <a:defRPr/>
              </a:pPr>
              <a:t>5/31/2017</a:t>
            </a:fld>
            <a:endParaRPr lang="en-US"/>
          </a:p>
        </p:txBody>
      </p:sp>
      <p:sp>
        <p:nvSpPr>
          <p:cNvPr id="3" name="Rectangle 14"/>
          <p:cNvSpPr>
            <a:spLocks noGrp="1" noChangeArrowheads="1"/>
          </p:cNvSpPr>
          <p:nvPr>
            <p:ph type="ftr" sz="quarter" idx="11"/>
          </p:nvPr>
        </p:nvSpPr>
        <p:spPr>
          <a:ln/>
        </p:spPr>
        <p:txBody>
          <a:bodyPr/>
          <a:lstStyle>
            <a:lvl1pPr>
              <a:defRPr/>
            </a:lvl1pPr>
          </a:lstStyle>
          <a:p>
            <a:pPr>
              <a:defRPr/>
            </a:pPr>
            <a:r>
              <a:rPr lang="en-US"/>
              <a:t>1</a:t>
            </a:r>
          </a:p>
        </p:txBody>
      </p:sp>
      <p:sp>
        <p:nvSpPr>
          <p:cNvPr id="4" name="Rectangle 3"/>
          <p:cNvSpPr>
            <a:spLocks noGrp="1" noChangeArrowheads="1"/>
          </p:cNvSpPr>
          <p:nvPr>
            <p:ph type="sldNum" sz="quarter" idx="12"/>
          </p:nvPr>
        </p:nvSpPr>
        <p:spPr>
          <a:ln/>
        </p:spPr>
        <p:txBody>
          <a:bodyPr/>
          <a:lstStyle>
            <a:lvl1pPr>
              <a:defRPr/>
            </a:lvl1pPr>
          </a:lstStyle>
          <a:p>
            <a:pPr>
              <a:defRPr/>
            </a:pPr>
            <a:fld id="{76B6285A-095E-4A8F-8616-D063DC275E6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DC5ECF43-337F-4982-AFBC-FD82695A8ED1}" type="datetime1">
              <a:rPr lang="en-US"/>
              <a:pPr>
                <a:defRPr/>
              </a:pPr>
              <a:t>5/31/2017</a:t>
            </a:fld>
            <a:endParaRPr lang="en-US"/>
          </a:p>
        </p:txBody>
      </p:sp>
      <p:sp>
        <p:nvSpPr>
          <p:cNvPr id="6" name="Rectangle 14"/>
          <p:cNvSpPr>
            <a:spLocks noGrp="1" noChangeArrowheads="1"/>
          </p:cNvSpPr>
          <p:nvPr>
            <p:ph type="ftr" sz="quarter" idx="11"/>
          </p:nvPr>
        </p:nvSpPr>
        <p:spPr>
          <a:ln/>
        </p:spPr>
        <p:txBody>
          <a:bodyPr/>
          <a:lstStyle>
            <a:lvl1pPr>
              <a:defRPr/>
            </a:lvl1pPr>
          </a:lstStyle>
          <a:p>
            <a:pPr>
              <a:defRPr/>
            </a:pPr>
            <a:r>
              <a:rPr lang="en-US"/>
              <a:t>1</a:t>
            </a:r>
          </a:p>
        </p:txBody>
      </p:sp>
      <p:sp>
        <p:nvSpPr>
          <p:cNvPr id="7" name="Rectangle 3"/>
          <p:cNvSpPr>
            <a:spLocks noGrp="1" noChangeArrowheads="1"/>
          </p:cNvSpPr>
          <p:nvPr>
            <p:ph type="sldNum" sz="quarter" idx="12"/>
          </p:nvPr>
        </p:nvSpPr>
        <p:spPr>
          <a:ln/>
        </p:spPr>
        <p:txBody>
          <a:bodyPr/>
          <a:lstStyle>
            <a:lvl1pPr>
              <a:defRPr/>
            </a:lvl1pPr>
          </a:lstStyle>
          <a:p>
            <a:pPr>
              <a:defRPr/>
            </a:pPr>
            <a:fld id="{12EB23E7-7332-4E2B-9AA0-F7A4BA12AF1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43102111-FE66-4693-AD8A-D541E28C3B68}" type="datetime1">
              <a:rPr lang="en-US"/>
              <a:pPr>
                <a:defRPr/>
              </a:pPr>
              <a:t>5/31/2017</a:t>
            </a:fld>
            <a:endParaRPr lang="en-US"/>
          </a:p>
        </p:txBody>
      </p:sp>
      <p:sp>
        <p:nvSpPr>
          <p:cNvPr id="6" name="Rectangle 14"/>
          <p:cNvSpPr>
            <a:spLocks noGrp="1" noChangeArrowheads="1"/>
          </p:cNvSpPr>
          <p:nvPr>
            <p:ph type="ftr" sz="quarter" idx="11"/>
          </p:nvPr>
        </p:nvSpPr>
        <p:spPr>
          <a:ln/>
        </p:spPr>
        <p:txBody>
          <a:bodyPr/>
          <a:lstStyle>
            <a:lvl1pPr>
              <a:defRPr/>
            </a:lvl1pPr>
          </a:lstStyle>
          <a:p>
            <a:pPr>
              <a:defRPr/>
            </a:pPr>
            <a:r>
              <a:rPr lang="en-US"/>
              <a:t>1</a:t>
            </a:r>
          </a:p>
        </p:txBody>
      </p:sp>
      <p:sp>
        <p:nvSpPr>
          <p:cNvPr id="7" name="Rectangle 3"/>
          <p:cNvSpPr>
            <a:spLocks noGrp="1" noChangeArrowheads="1"/>
          </p:cNvSpPr>
          <p:nvPr>
            <p:ph type="sldNum" sz="quarter" idx="12"/>
          </p:nvPr>
        </p:nvSpPr>
        <p:spPr>
          <a:ln/>
        </p:spPr>
        <p:txBody>
          <a:bodyPr/>
          <a:lstStyle>
            <a:lvl1pPr>
              <a:defRPr/>
            </a:lvl1pPr>
          </a:lstStyle>
          <a:p>
            <a:pPr>
              <a:defRPr/>
            </a:pPr>
            <a:fld id="{7E69FE4B-197D-4CCD-8C9C-A813FA89CC7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alpha val="77000"/>
          </a:schemeClr>
        </a:solidFill>
        <a:effectLst/>
      </p:bgPr>
    </p:bg>
    <p:spTree>
      <p:nvGrpSpPr>
        <p:cNvPr id="1" name=""/>
        <p:cNvGrpSpPr/>
        <p:nvPr/>
      </p:nvGrpSpPr>
      <p:grpSpPr>
        <a:xfrm>
          <a:off x="0" y="0"/>
          <a:ext cx="0" cy="0"/>
          <a:chOff x="0" y="0"/>
          <a:chExt cx="0" cy="0"/>
        </a:xfrm>
      </p:grpSpPr>
      <p:sp>
        <p:nvSpPr>
          <p:cNvPr id="1228802"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fld id="{AEA5EBD6-0A5B-44A1-A6C1-FE478DDD1CB2}" type="datetime1">
              <a:rPr lang="en-US"/>
              <a:pPr>
                <a:defRPr/>
              </a:pPr>
              <a:t>5/31/2017</a:t>
            </a:fld>
            <a:endParaRPr lang="en-US"/>
          </a:p>
        </p:txBody>
      </p:sp>
      <p:grpSp>
        <p:nvGrpSpPr>
          <p:cNvPr id="1029" name="Group 4"/>
          <p:cNvGrpSpPr>
            <a:grpSpLocks/>
          </p:cNvGrpSpPr>
          <p:nvPr/>
        </p:nvGrpSpPr>
        <p:grpSpPr bwMode="auto">
          <a:xfrm>
            <a:off x="0" y="0"/>
            <a:ext cx="9140825" cy="6850063"/>
            <a:chOff x="0" y="0"/>
            <a:chExt cx="5758" cy="4315"/>
          </a:xfrm>
        </p:grpSpPr>
        <p:grpSp>
          <p:nvGrpSpPr>
            <p:cNvPr id="1037" name="Group 5"/>
            <p:cNvGrpSpPr>
              <a:grpSpLocks/>
            </p:cNvGrpSpPr>
            <p:nvPr userDrawn="1"/>
          </p:nvGrpSpPr>
          <p:grpSpPr bwMode="auto">
            <a:xfrm>
              <a:off x="1728" y="2230"/>
              <a:ext cx="4027" cy="2085"/>
              <a:chOff x="1728" y="2230"/>
              <a:chExt cx="4027" cy="2085"/>
            </a:xfrm>
          </p:grpSpPr>
          <p:sp>
            <p:nvSpPr>
              <p:cNvPr id="1228806"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p>
            </p:txBody>
          </p:sp>
          <p:sp>
            <p:nvSpPr>
              <p:cNvPr id="1228807"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p>
            </p:txBody>
          </p:sp>
          <p:sp>
            <p:nvSpPr>
              <p:cNvPr id="1228808"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p>
            </p:txBody>
          </p:sp>
          <p:sp>
            <p:nvSpPr>
              <p:cNvPr id="1228809"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en-US"/>
              </a:p>
            </p:txBody>
          </p:sp>
          <p:sp>
            <p:nvSpPr>
              <p:cNvPr id="1228810"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p>
            </p:txBody>
          </p:sp>
        </p:grpSp>
        <p:sp>
          <p:nvSpPr>
            <p:cNvPr id="1228811"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1228812"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grpSp>
      <p:sp>
        <p:nvSpPr>
          <p:cNvPr id="1228813"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28814"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a:defRPr/>
            </a:pPr>
            <a:r>
              <a:rPr lang="en-US"/>
              <a:t>1</a:t>
            </a:r>
          </a:p>
        </p:txBody>
      </p:sp>
      <p:sp>
        <p:nvSpPr>
          <p:cNvPr id="1228815"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28816" name="Rectangle 16"/>
          <p:cNvSpPr>
            <a:spLocks noChangeArrowheads="1"/>
          </p:cNvSpPr>
          <p:nvPr/>
        </p:nvSpPr>
        <p:spPr bwMode="auto">
          <a:xfrm>
            <a:off x="8753475" y="6553200"/>
            <a:ext cx="390525" cy="304800"/>
          </a:xfrm>
          <a:prstGeom prst="rect">
            <a:avLst/>
          </a:prstGeom>
          <a:noFill/>
          <a:ln w="9525">
            <a:noFill/>
            <a:miter lim="800000"/>
            <a:headEnd/>
            <a:tailEnd/>
          </a:ln>
          <a:effectLst/>
        </p:spPr>
        <p:txBody>
          <a:bodyPr wrap="none">
            <a:spAutoFit/>
          </a:bodyPr>
          <a:lstStyle/>
          <a:p>
            <a:pPr>
              <a:defRPr/>
            </a:pPr>
            <a:fld id="{A985A325-212F-4A99-9C66-9BD805BB8089}" type="slidenum">
              <a:rPr lang="en-US" sz="1400">
                <a:solidFill>
                  <a:schemeClr val="bg2"/>
                </a:solidFill>
                <a:latin typeface="Times New Roman" pitchFamily="18" charset="0"/>
              </a:rPr>
              <a:pPr>
                <a:defRPr/>
              </a:pPr>
              <a:t>‹#›</a:t>
            </a:fld>
            <a:endParaRPr lang="en-AU" sz="1400">
              <a:solidFill>
                <a:schemeClr val="bg2"/>
              </a:solidFill>
              <a:latin typeface="Times New Roman" pitchFamily="18" charset="0"/>
            </a:endParaRPr>
          </a:p>
        </p:txBody>
      </p:sp>
      <p:sp>
        <p:nvSpPr>
          <p:cNvPr id="1228817" name="Text Box 17"/>
          <p:cNvSpPr txBox="1">
            <a:spLocks noChangeArrowheads="1"/>
          </p:cNvSpPr>
          <p:nvPr/>
        </p:nvSpPr>
        <p:spPr bwMode="auto">
          <a:xfrm>
            <a:off x="0" y="6477000"/>
            <a:ext cx="9144000" cy="457200"/>
          </a:xfrm>
          <a:prstGeom prst="rect">
            <a:avLst/>
          </a:prstGeom>
          <a:solidFill>
            <a:srgbClr val="99FF66"/>
          </a:solidFill>
          <a:ln w="9525">
            <a:noFill/>
            <a:miter lim="800000"/>
            <a:headEnd/>
            <a:tailEnd/>
          </a:ln>
          <a:effectLst/>
        </p:spPr>
        <p:txBody>
          <a:bodyPr>
            <a:spAutoFit/>
          </a:bodyPr>
          <a:lstStyle/>
          <a:p>
            <a:pPr algn="ctr">
              <a:defRPr/>
            </a:pPr>
            <a:r>
              <a:rPr lang="en-US" sz="2000" b="1">
                <a:solidFill>
                  <a:schemeClr val="bg1"/>
                </a:solidFill>
                <a:effectLst>
                  <a:outerShdw blurRad="38100" dist="38100" dir="2700000" algn="tl">
                    <a:srgbClr val="000000"/>
                  </a:outerShdw>
                </a:effectLst>
                <a:latin typeface="Comic Sans MS" pitchFamily="66" charset="0"/>
              </a:rPr>
              <a:t>NATURAL GAS FOR CLEAN &amp; GREEN ENVIRONMENT</a:t>
            </a:r>
            <a:r>
              <a:rPr lang="en-US" b="1">
                <a:solidFill>
                  <a:srgbClr val="003300"/>
                </a:solidFill>
                <a:effectLst>
                  <a:outerShdw blurRad="38100" dist="38100" dir="2700000" algn="tl">
                    <a:srgbClr val="000000"/>
                  </a:outerShdw>
                </a:effectLst>
                <a:latin typeface="Comic Sans MS" pitchFamily="66" charset="0"/>
              </a:rPr>
              <a:t> </a:t>
            </a:r>
          </a:p>
        </p:txBody>
      </p:sp>
      <p:graphicFrame>
        <p:nvGraphicFramePr>
          <p:cNvPr id="1026" name="Object 18"/>
          <p:cNvGraphicFramePr>
            <a:graphicFrameLocks noChangeAspect="1"/>
          </p:cNvGraphicFramePr>
          <p:nvPr/>
        </p:nvGraphicFramePr>
        <p:xfrm>
          <a:off x="8308975" y="-76200"/>
          <a:ext cx="911225" cy="914400"/>
        </p:xfrm>
        <a:graphic>
          <a:graphicData uri="http://schemas.openxmlformats.org/presentationml/2006/ole">
            <mc:AlternateContent xmlns:mc="http://schemas.openxmlformats.org/markup-compatibility/2006">
              <mc:Choice xmlns:v="urn:schemas-microsoft-com:vml" Requires="v">
                <p:oleObj spid="_x0000_s1148" name="Bitmap Image" r:id="rId14" imgW="6609524" imgH="6628571" progId="PBrush">
                  <p:embed/>
                </p:oleObj>
              </mc:Choice>
              <mc:Fallback>
                <p:oleObj name="Bitmap Image" r:id="rId14" imgW="6609524" imgH="6628571" progId="PBrush">
                  <p:embed/>
                  <p:pic>
                    <p:nvPicPr>
                      <p:cNvPr id="0" name="Picture 30"/>
                      <p:cNvPicPr>
                        <a:picLocks noChangeAspect="1" noChangeArrowheads="1"/>
                      </p:cNvPicPr>
                      <p:nvPr/>
                    </p:nvPicPr>
                    <p:blipFill>
                      <a:blip r:embed="rId15">
                        <a:clrChange>
                          <a:clrFrom>
                            <a:srgbClr val="FFFFFF"/>
                          </a:clrFrom>
                          <a:clrTo>
                            <a:srgbClr val="FFFFFF">
                              <a:alpha val="0"/>
                            </a:srgbClr>
                          </a:clrTo>
                        </a:clrChange>
                        <a:lum bright="-12000" contrast="12000"/>
                        <a:extLst>
                          <a:ext uri="{28A0092B-C50C-407E-A947-70E740481C1C}">
                            <a14:useLocalDpi xmlns:a14="http://schemas.microsoft.com/office/drawing/2010/main" val="0"/>
                          </a:ext>
                        </a:extLst>
                      </a:blip>
                      <a:srcRect/>
                      <a:stretch>
                        <a:fillRect/>
                      </a:stretch>
                    </p:blipFill>
                    <p:spPr bwMode="auto">
                      <a:xfrm>
                        <a:off x="8308975" y="-76200"/>
                        <a:ext cx="911225" cy="914400"/>
                      </a:xfrm>
                      <a:prstGeom prst="rect">
                        <a:avLst/>
                      </a:prstGeom>
                      <a:noFill/>
                      <a:ln>
                        <a:noFill/>
                      </a:ln>
                      <a:effectLst/>
                      <a:extLst>
                        <a:ext uri="{909E8E84-426E-40DD-AFC4-6F175D3DCCD1}">
                          <a14:hiddenFill xmlns:a14="http://schemas.microsoft.com/office/drawing/2010/main">
                            <a:solidFill>
                              <a:srgbClr val="0099CC"/>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0514"/>
                              </a:outerShdw>
                            </a:effectLst>
                          </a14:hiddenEffects>
                        </a:ext>
                      </a:extLst>
                    </p:spPr>
                  </p:pic>
                </p:oleObj>
              </mc:Fallback>
            </mc:AlternateContent>
          </a:graphicData>
        </a:graphic>
      </p:graphicFrame>
      <p:sp>
        <p:nvSpPr>
          <p:cNvPr id="1228819" name="Text Box 19"/>
          <p:cNvSpPr txBox="1">
            <a:spLocks noChangeArrowheads="1"/>
          </p:cNvSpPr>
          <p:nvPr/>
        </p:nvSpPr>
        <p:spPr bwMode="auto">
          <a:xfrm>
            <a:off x="8594725" y="6473825"/>
            <a:ext cx="184150" cy="519113"/>
          </a:xfrm>
          <a:prstGeom prst="rect">
            <a:avLst/>
          </a:prstGeom>
          <a:noFill/>
          <a:ln w="9525">
            <a:noFill/>
            <a:miter lim="800000"/>
            <a:headEnd/>
            <a:tailEnd/>
          </a:ln>
          <a:effectLst/>
        </p:spPr>
        <p:txBody>
          <a:bodyPr wrap="none">
            <a:spAutoFit/>
          </a:bodyPr>
          <a:lstStyle/>
          <a:p>
            <a:pPr algn="ctr">
              <a:defRPr/>
            </a:pPr>
            <a:endParaRPr lang="en-AU" sz="2800" b="1">
              <a:solidFill>
                <a:srgbClr val="00FFCC"/>
              </a:solidFill>
              <a:effectLst>
                <a:outerShdw blurRad="38100" dist="38100" dir="2700000" algn="tl">
                  <a:srgbClr val="000000"/>
                </a:outerShdw>
              </a:effectLst>
              <a:latin typeface="Comic Sans MS" pitchFamily="66" charset="0"/>
            </a:endParaRPr>
          </a:p>
        </p:txBody>
      </p:sp>
      <p:sp>
        <p:nvSpPr>
          <p:cNvPr id="1228803" name="Rectangle 3"/>
          <p:cNvSpPr>
            <a:spLocks noGrp="1" noChangeArrowheads="1"/>
          </p:cNvSpPr>
          <p:nvPr>
            <p:ph type="sldNum" sz="quarter" idx="4"/>
          </p:nvPr>
        </p:nvSpPr>
        <p:spPr bwMode="auto">
          <a:xfrm>
            <a:off x="6934200" y="638175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bg2"/>
                </a:solidFill>
                <a:latin typeface="Arial" charset="0"/>
              </a:defRPr>
            </a:lvl1pPr>
          </a:lstStyle>
          <a:p>
            <a:pPr>
              <a:defRPr/>
            </a:pPr>
            <a:fld id="{6E69F0D1-B129-4203-8EC9-235F8665FCFF}"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100" r:id="rId1"/>
    <p:sldLayoutId id="2147484090" r:id="rId2"/>
    <p:sldLayoutId id="2147484091" r:id="rId3"/>
    <p:sldLayoutId id="2147484092" r:id="rId4"/>
    <p:sldLayoutId id="2147484093" r:id="rId5"/>
    <p:sldLayoutId id="2147484094" r:id="rId6"/>
    <p:sldLayoutId id="2147484095" r:id="rId7"/>
    <p:sldLayoutId id="2147484096" r:id="rId8"/>
    <p:sldLayoutId id="2147484097" r:id="rId9"/>
    <p:sldLayoutId id="2147484098" r:id="rId10"/>
    <p:sldLayoutId id="2147484099" r:id="rId11"/>
  </p:sldLayoutIdLst>
  <p:timing>
    <p:tnLst>
      <p:par>
        <p:cTn id="1" dur="indefinite" restart="never" nodeType="tmRoot"/>
      </p:par>
    </p:tnLst>
  </p:timing>
  <p:hf hdr="0" dt="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 name="Footer Placeholder 3"/>
          <p:cNvSpPr>
            <a:spLocks noGrp="1"/>
          </p:cNvSpPr>
          <p:nvPr>
            <p:ph type="ftr" sz="quarter" idx="11"/>
          </p:nvPr>
        </p:nvSpPr>
        <p:spPr>
          <a:xfrm>
            <a:off x="3124200" y="6248400"/>
            <a:ext cx="2895600" cy="476250"/>
          </a:xfrm>
          <a:noFill/>
        </p:spPr>
        <p:txBody>
          <a:bodyPr/>
          <a:lstStyle/>
          <a:p>
            <a:r>
              <a:rPr lang="en-US" smtClean="0"/>
              <a:t>1</a:t>
            </a:r>
          </a:p>
        </p:txBody>
      </p:sp>
      <p:sp>
        <p:nvSpPr>
          <p:cNvPr id="11" name="Rectangle 8196"/>
          <p:cNvSpPr>
            <a:spLocks noChangeArrowheads="1"/>
          </p:cNvSpPr>
          <p:nvPr/>
        </p:nvSpPr>
        <p:spPr bwMode="auto">
          <a:xfrm>
            <a:off x="152400" y="6248400"/>
            <a:ext cx="8915400" cy="304800"/>
          </a:xfrm>
          <a:prstGeom prst="rect">
            <a:avLst/>
          </a:prstGeom>
          <a:noFill/>
          <a:ln w="9525">
            <a:noFill/>
            <a:miter lim="800000"/>
            <a:headEnd/>
            <a:tailEnd/>
          </a:ln>
          <a:effectLst/>
        </p:spPr>
        <p:txBody>
          <a:bodyPr anchor="ctr"/>
          <a:lstStyle/>
          <a:p>
            <a:pPr algn="ctr" eaLnBrk="1" hangingPunct="1">
              <a:lnSpc>
                <a:spcPct val="120000"/>
              </a:lnSpc>
              <a:defRPr/>
            </a:pPr>
            <a:r>
              <a:rPr lang="en-US" sz="1200" smtClean="0">
                <a:solidFill>
                  <a:schemeClr val="bg2"/>
                </a:solidFill>
                <a:latin typeface="Calibri"/>
                <a:cs typeface="Calibri"/>
              </a:rPr>
              <a:t>30.05.2017</a:t>
            </a:r>
            <a:endParaRPr lang="en-US" sz="1200" dirty="0">
              <a:solidFill>
                <a:schemeClr val="bg2"/>
              </a:solidFill>
              <a:latin typeface="Calibri"/>
              <a:cs typeface="Calibri"/>
            </a:endParaRPr>
          </a:p>
        </p:txBody>
      </p:sp>
      <p:sp>
        <p:nvSpPr>
          <p:cNvPr id="12" name="Rectangle 8196"/>
          <p:cNvSpPr>
            <a:spLocks noChangeArrowheads="1"/>
          </p:cNvSpPr>
          <p:nvPr/>
        </p:nvSpPr>
        <p:spPr bwMode="auto">
          <a:xfrm>
            <a:off x="152400" y="5257800"/>
            <a:ext cx="8915400" cy="1066800"/>
          </a:xfrm>
          <a:prstGeom prst="rect">
            <a:avLst/>
          </a:prstGeom>
          <a:noFill/>
          <a:ln w="9525">
            <a:noFill/>
            <a:miter lim="800000"/>
            <a:headEnd/>
            <a:tailEnd/>
          </a:ln>
          <a:effectLst/>
        </p:spPr>
        <p:txBody>
          <a:bodyPr anchor="ctr"/>
          <a:lstStyle/>
          <a:p>
            <a:pPr lvl="0" algn="ctr" eaLnBrk="1" hangingPunct="1">
              <a:lnSpc>
                <a:spcPct val="90000"/>
              </a:lnSpc>
              <a:defRPr/>
            </a:pPr>
            <a:r>
              <a:rPr lang="en-US" sz="3000" dirty="0">
                <a:solidFill>
                  <a:srgbClr val="007300"/>
                </a:solidFill>
                <a:latin typeface="Calibri"/>
                <a:cs typeface="Calibri"/>
              </a:rPr>
              <a:t>INDRAPRASTHA GAS LIMITED </a:t>
            </a:r>
          </a:p>
          <a:p>
            <a:pPr lvl="0" algn="ctr" eaLnBrk="1" hangingPunct="1">
              <a:lnSpc>
                <a:spcPct val="140000"/>
              </a:lnSpc>
              <a:defRPr/>
            </a:pPr>
            <a:r>
              <a:rPr lang="en-US" sz="3000" dirty="0">
                <a:solidFill>
                  <a:srgbClr val="000514"/>
                </a:solidFill>
                <a:latin typeface="Calibri"/>
                <a:cs typeface="Calibri"/>
              </a:rPr>
              <a:t>An Overview</a:t>
            </a:r>
            <a:endParaRPr lang="en-US" sz="1200" dirty="0">
              <a:solidFill>
                <a:schemeClr val="bg2"/>
              </a:solidFill>
              <a:latin typeface="Calibri"/>
              <a:cs typeface="Calibri"/>
            </a:endParaRPr>
          </a:p>
        </p:txBody>
      </p:sp>
      <p:cxnSp>
        <p:nvCxnSpPr>
          <p:cNvPr id="13" name="Straight Connector 12"/>
          <p:cNvCxnSpPr/>
          <p:nvPr/>
        </p:nvCxnSpPr>
        <p:spPr bwMode="auto">
          <a:xfrm>
            <a:off x="4038600" y="5791200"/>
            <a:ext cx="1143000" cy="0"/>
          </a:xfrm>
          <a:prstGeom prst="line">
            <a:avLst/>
          </a:prstGeom>
          <a:solidFill>
            <a:schemeClr val="accent1"/>
          </a:solidFill>
          <a:ln w="9525" cap="flat" cmpd="sng" algn="ctr">
            <a:solidFill>
              <a:srgbClr val="008000"/>
            </a:solidFill>
            <a:prstDash val="solid"/>
            <a:round/>
            <a:headEnd type="none" w="med" len="med"/>
            <a:tailEnd type="none" w="med" len="med"/>
          </a:ln>
          <a:effectLst/>
        </p:spPr>
      </p:cxn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A20C9229-468A-4B77-9FD1-A851FA028C08}" type="slidenum">
              <a:rPr lang="en-US" smtClean="0"/>
              <a:pPr>
                <a:defRPr/>
              </a:pPr>
              <a:t>10</a:t>
            </a:fld>
            <a:endParaRPr lang="en-US"/>
          </a:p>
        </p:txBody>
      </p:sp>
      <p:sp>
        <p:nvSpPr>
          <p:cNvPr id="7" name="Rectangle 2"/>
          <p:cNvSpPr txBox="1">
            <a:spLocks noRot="1" noChangeArrowheads="1"/>
          </p:cNvSpPr>
          <p:nvPr/>
        </p:nvSpPr>
        <p:spPr>
          <a:xfrm>
            <a:off x="457200" y="122238"/>
            <a:ext cx="8229600" cy="639762"/>
          </a:xfrm>
          <a:prstGeom prst="rect">
            <a:avLst/>
          </a:prstGeom>
        </p:spPr>
        <p:txBody>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a:lstStyle>
          <a:p>
            <a:pPr algn="l" eaLnBrk="1" hangingPunct="1">
              <a:defRPr/>
            </a:pPr>
            <a:r>
              <a:rPr lang="de-DE" sz="3600" b="0" dirty="0" err="1">
                <a:solidFill>
                  <a:schemeClr val="bg2"/>
                </a:solidFill>
                <a:effectLst/>
                <a:latin typeface="Calibri"/>
                <a:cs typeface="Calibri"/>
              </a:rPr>
              <a:t>Current</a:t>
            </a:r>
            <a:r>
              <a:rPr lang="de-DE" sz="3600" b="0" dirty="0">
                <a:solidFill>
                  <a:schemeClr val="bg2"/>
                </a:solidFill>
                <a:effectLst/>
                <a:latin typeface="Calibri"/>
                <a:cs typeface="Calibri"/>
              </a:rPr>
              <a:t> Gas Mix</a:t>
            </a:r>
            <a:endParaRPr lang="en-US" sz="3600" b="0" dirty="0" smtClean="0">
              <a:solidFill>
                <a:schemeClr val="bg2"/>
              </a:solidFill>
              <a:effectLst/>
              <a:latin typeface="Calibri"/>
              <a:cs typeface="Calibri"/>
            </a:endParaRPr>
          </a:p>
        </p:txBody>
      </p:sp>
      <p:graphicFrame>
        <p:nvGraphicFramePr>
          <p:cNvPr id="13" name="Table 12"/>
          <p:cNvGraphicFramePr>
            <a:graphicFrameLocks noGrp="1"/>
          </p:cNvGraphicFramePr>
          <p:nvPr>
            <p:extLst>
              <p:ext uri="{D42A27DB-BD31-4B8C-83A1-F6EECF244321}">
                <p14:modId xmlns:p14="http://schemas.microsoft.com/office/powerpoint/2010/main" val="3683183295"/>
              </p:ext>
            </p:extLst>
          </p:nvPr>
        </p:nvGraphicFramePr>
        <p:xfrm>
          <a:off x="4800600" y="4724400"/>
          <a:ext cx="3810000" cy="1676400"/>
        </p:xfrm>
        <a:graphic>
          <a:graphicData uri="http://schemas.openxmlformats.org/drawingml/2006/table">
            <a:tbl>
              <a:tblPr firstRow="1" bandRow="1">
                <a:tableStyleId>{5C22544A-7EE6-4342-B048-85BDC9FD1C3A}</a:tableStyleId>
              </a:tblPr>
              <a:tblGrid>
                <a:gridCol w="1828800"/>
                <a:gridCol w="990600"/>
                <a:gridCol w="990600"/>
              </a:tblGrid>
              <a:tr h="335280">
                <a:tc>
                  <a:txBody>
                    <a:bodyPr/>
                    <a:lstStyle/>
                    <a:p>
                      <a:pPr>
                        <a:lnSpc>
                          <a:spcPct val="100000"/>
                        </a:lnSpc>
                      </a:pPr>
                      <a:endParaRPr lang="en-US" sz="1600" b="0" dirty="0">
                        <a:latin typeface="Calibri"/>
                        <a:cs typeface="Calibri"/>
                      </a:endParaRPr>
                    </a:p>
                  </a:txBody>
                  <a:tcPr>
                    <a:lnL w="12700" cmpd="sng">
                      <a:noFill/>
                    </a:lnL>
                    <a:lnR w="12700" cmpd="sng">
                      <a:noFill/>
                    </a:lnR>
                    <a:lnT w="12700" cmpd="sng">
                      <a:noFill/>
                    </a:lnT>
                    <a:lnB w="38100" cmpd="sng">
                      <a:noFill/>
                    </a:lnB>
                    <a:solidFill>
                      <a:srgbClr val="008000"/>
                    </a:solidFill>
                  </a:tcPr>
                </a:tc>
                <a:tc>
                  <a:txBody>
                    <a:bodyPr/>
                    <a:lstStyle/>
                    <a:p>
                      <a:pPr algn="r" fontAlgn="ctr">
                        <a:lnSpc>
                          <a:spcPct val="100000"/>
                        </a:lnSpc>
                      </a:pPr>
                      <a:r>
                        <a:rPr lang="tr-TR" sz="1600" b="0" i="0" u="none" strike="noStrike" dirty="0" smtClean="0">
                          <a:effectLst/>
                          <a:latin typeface="Calibri"/>
                          <a:cs typeface="Calibri"/>
                        </a:rPr>
                        <a:t>MMSCMD</a:t>
                      </a:r>
                      <a:endParaRPr lang="tr-TR" sz="1600" b="0" i="0" u="none" strike="noStrike" dirty="0">
                        <a:effectLst/>
                        <a:latin typeface="Calibri"/>
                        <a:cs typeface="Calibri"/>
                      </a:endParaRPr>
                    </a:p>
                  </a:txBody>
                  <a:tcPr marL="0" marR="0" marT="0" marB="0" anchor="ctr">
                    <a:lnL w="12700" cmpd="sng">
                      <a:noFill/>
                    </a:lnL>
                    <a:lnR w="12700" cmpd="sng">
                      <a:noFill/>
                    </a:lnR>
                    <a:lnT w="12700" cmpd="sng">
                      <a:noFill/>
                    </a:lnT>
                    <a:lnB w="38100" cmpd="sng">
                      <a:noFill/>
                    </a:lnB>
                    <a:solidFill>
                      <a:srgbClr val="008000"/>
                    </a:solidFill>
                  </a:tcPr>
                </a:tc>
                <a:tc>
                  <a:txBody>
                    <a:bodyPr/>
                    <a:lstStyle/>
                    <a:p>
                      <a:pPr algn="r" fontAlgn="ctr">
                        <a:lnSpc>
                          <a:spcPct val="100000"/>
                        </a:lnSpc>
                      </a:pPr>
                      <a:r>
                        <a:rPr lang="tr-TR" sz="1600" b="0" i="0" u="none" strike="noStrike" dirty="0" smtClean="0">
                          <a:effectLst/>
                          <a:latin typeface="Calibri"/>
                          <a:cs typeface="Calibri"/>
                        </a:rPr>
                        <a:t>% </a:t>
                      </a:r>
                      <a:r>
                        <a:rPr lang="tr-TR" sz="1600" b="0" i="0" u="none" strike="noStrike" dirty="0" err="1" smtClean="0">
                          <a:effectLst/>
                          <a:latin typeface="Calibri"/>
                          <a:cs typeface="Calibri"/>
                        </a:rPr>
                        <a:t>Mix</a:t>
                      </a:r>
                      <a:endParaRPr lang="tr-TR" sz="1600" b="0" i="0" u="none" strike="noStrike" dirty="0">
                        <a:effectLst/>
                        <a:latin typeface="Calibri"/>
                        <a:cs typeface="Calibri"/>
                      </a:endParaRPr>
                    </a:p>
                  </a:txBody>
                  <a:tcPr marL="45720" marR="45720" anchor="ctr">
                    <a:lnL w="12700" cmpd="sng">
                      <a:noFill/>
                    </a:lnL>
                    <a:lnR w="12700" cmpd="sng">
                      <a:noFill/>
                    </a:lnR>
                    <a:lnT w="12700" cmpd="sng">
                      <a:noFill/>
                    </a:lnT>
                    <a:lnB w="38100" cmpd="sng">
                      <a:noFill/>
                    </a:lnB>
                    <a:solidFill>
                      <a:srgbClr val="008000"/>
                    </a:solidFill>
                  </a:tcPr>
                </a:tc>
              </a:tr>
              <a:tr h="335280">
                <a:tc>
                  <a:txBody>
                    <a:bodyPr/>
                    <a:lstStyle/>
                    <a:p>
                      <a:pPr algn="l" fontAlgn="ctr">
                        <a:lnSpc>
                          <a:spcPct val="100000"/>
                        </a:lnSpc>
                      </a:pPr>
                      <a:r>
                        <a:rPr lang="en-US" sz="1600" b="0" i="0" u="none" strike="noStrike" dirty="0" smtClean="0">
                          <a:effectLst/>
                          <a:latin typeface="Calibri"/>
                          <a:cs typeface="Calibri"/>
                        </a:rPr>
                        <a:t>APM</a:t>
                      </a:r>
                      <a:endParaRPr lang="en-US" sz="1600" b="0" i="0" u="none" strike="noStrike" dirty="0">
                        <a:effectLst/>
                        <a:latin typeface="Calibri"/>
                        <a:cs typeface="Calibri"/>
                      </a:endParaRPr>
                    </a:p>
                  </a:txBody>
                  <a:tcPr marL="0" marR="0" marT="0" marB="0" anchor="ctr">
                    <a:lnL w="12700" cmpd="sng">
                      <a:noFill/>
                    </a:lnL>
                    <a:lnR w="12700" cmpd="sng">
                      <a:noFill/>
                    </a:lnR>
                    <a:lnT w="38100" cmpd="sng">
                      <a:noFill/>
                    </a:lnT>
                    <a:lnB w="6350" cap="flat" cmpd="sng" algn="ctr">
                      <a:solidFill>
                        <a:scrgbClr r="0" g="0" b="0"/>
                      </a:solidFill>
                      <a:prstDash val="solid"/>
                      <a:round/>
                      <a:headEnd type="none" w="med" len="med"/>
                      <a:tailEnd type="none" w="med" len="med"/>
                    </a:lnB>
                    <a:noFill/>
                  </a:tcPr>
                </a:tc>
                <a:tc>
                  <a:txBody>
                    <a:bodyPr/>
                    <a:lstStyle/>
                    <a:p>
                      <a:pPr algn="r" fontAlgn="ctr">
                        <a:lnSpc>
                          <a:spcPct val="100000"/>
                        </a:lnSpc>
                      </a:pPr>
                      <a:r>
                        <a:rPr lang="is-IS" sz="1600" b="0" i="0" u="none" strike="noStrike" dirty="0" smtClean="0">
                          <a:effectLst/>
                          <a:latin typeface="Calibri"/>
                          <a:cs typeface="Calibri"/>
                        </a:rPr>
                        <a:t>3.15</a:t>
                      </a:r>
                      <a:endParaRPr lang="is-IS" sz="1600" b="0" i="0" u="none" strike="noStrike" dirty="0">
                        <a:effectLst/>
                        <a:latin typeface="Calibri"/>
                        <a:cs typeface="Calibri"/>
                      </a:endParaRPr>
                    </a:p>
                  </a:txBody>
                  <a:tcPr marL="0" marR="0" marT="0" marB="0" anchor="ctr">
                    <a:lnL w="12700" cmpd="sng">
                      <a:noFill/>
                    </a:lnL>
                    <a:lnR w="12700" cmpd="sng">
                      <a:noFill/>
                    </a:lnR>
                    <a:lnT w="38100" cmpd="sng">
                      <a:noFill/>
                    </a:lnT>
                    <a:lnB w="6350" cap="flat" cmpd="sng" algn="ctr">
                      <a:solidFill>
                        <a:scrgbClr r="0" g="0" b="0"/>
                      </a:solidFill>
                      <a:prstDash val="solid"/>
                      <a:round/>
                      <a:headEnd type="none" w="med" len="med"/>
                      <a:tailEnd type="none" w="med" len="med"/>
                    </a:lnB>
                    <a:noFill/>
                  </a:tcPr>
                </a:tc>
                <a:tc>
                  <a:txBody>
                    <a:bodyPr/>
                    <a:lstStyle/>
                    <a:p>
                      <a:pPr algn="r" fontAlgn="ctr">
                        <a:lnSpc>
                          <a:spcPct val="100000"/>
                        </a:lnSpc>
                      </a:pPr>
                      <a:r>
                        <a:rPr lang="fi-FI" sz="1600" b="0" i="0" u="none" strike="noStrike" dirty="0" smtClean="0">
                          <a:effectLst/>
                          <a:latin typeface="Calibri"/>
                          <a:cs typeface="Calibri"/>
                        </a:rPr>
                        <a:t>67%</a:t>
                      </a:r>
                      <a:endParaRPr lang="fi-FI" sz="1600" b="0" i="0" u="none" strike="noStrike" dirty="0">
                        <a:effectLst/>
                        <a:latin typeface="Calibri"/>
                        <a:cs typeface="Calibri"/>
                      </a:endParaRPr>
                    </a:p>
                  </a:txBody>
                  <a:tcPr marL="0" marR="0" marT="0" marB="0" anchor="ctr">
                    <a:lnL w="12700" cmpd="sng">
                      <a:noFill/>
                    </a:lnL>
                    <a:lnR w="12700" cmpd="sng">
                      <a:noFill/>
                    </a:lnR>
                    <a:lnT w="38100" cmpd="sng">
                      <a:noFill/>
                    </a:lnT>
                    <a:lnB w="6350" cap="flat" cmpd="sng" algn="ctr">
                      <a:solidFill>
                        <a:scrgbClr r="0" g="0" b="0"/>
                      </a:solidFill>
                      <a:prstDash val="solid"/>
                      <a:round/>
                      <a:headEnd type="none" w="med" len="med"/>
                      <a:tailEnd type="none" w="med" len="med"/>
                    </a:lnB>
                    <a:noFill/>
                  </a:tcPr>
                </a:tc>
              </a:tr>
              <a:tr h="335280">
                <a:tc>
                  <a:txBody>
                    <a:bodyPr/>
                    <a:lstStyle/>
                    <a:p>
                      <a:pPr algn="l" fontAlgn="ctr">
                        <a:lnSpc>
                          <a:spcPct val="100000"/>
                        </a:lnSpc>
                      </a:pPr>
                      <a:r>
                        <a:rPr lang="en-US" sz="1600" b="0" i="0" u="none" strike="noStrike" dirty="0" smtClean="0">
                          <a:effectLst/>
                          <a:latin typeface="Calibri"/>
                          <a:cs typeface="Calibri"/>
                        </a:rPr>
                        <a:t>PMT</a:t>
                      </a:r>
                      <a:endParaRPr lang="en-US" sz="1600" b="0" i="0" u="none" strike="noStrike" dirty="0">
                        <a:effectLst/>
                        <a:latin typeface="Calibri"/>
                        <a:cs typeface="Calibri"/>
                      </a:endParaRPr>
                    </a:p>
                  </a:txBody>
                  <a:tcPr marL="0" marR="0" marT="0" marB="0" anchor="ctr">
                    <a:lnL w="12700" cmpd="sng">
                      <a:noFill/>
                    </a:lnL>
                    <a:lnR w="12700" cmpd="sng">
                      <a:noFill/>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noFill/>
                  </a:tcPr>
                </a:tc>
                <a:tc>
                  <a:txBody>
                    <a:bodyPr/>
                    <a:lstStyle/>
                    <a:p>
                      <a:pPr algn="r" fontAlgn="ctr">
                        <a:lnSpc>
                          <a:spcPct val="100000"/>
                        </a:lnSpc>
                      </a:pPr>
                      <a:r>
                        <a:rPr lang="en-US" sz="1600" b="0" i="0" u="none" strike="noStrike" dirty="0" smtClean="0">
                          <a:effectLst/>
                          <a:latin typeface="Calibri"/>
                          <a:cs typeface="Calibri"/>
                        </a:rPr>
                        <a:t>1.05</a:t>
                      </a:r>
                      <a:endParaRPr lang="en-US" sz="1600" b="0" i="0" u="none" strike="noStrike" dirty="0">
                        <a:effectLst/>
                        <a:latin typeface="Calibri"/>
                        <a:cs typeface="Calibri"/>
                      </a:endParaRPr>
                    </a:p>
                  </a:txBody>
                  <a:tcPr marL="0" marR="0" marT="0" marB="0" anchor="ctr">
                    <a:lnL w="12700" cmpd="sng">
                      <a:noFill/>
                    </a:lnL>
                    <a:lnR w="12700" cmpd="sng">
                      <a:noFill/>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noFill/>
                  </a:tcPr>
                </a:tc>
                <a:tc>
                  <a:txBody>
                    <a:bodyPr/>
                    <a:lstStyle/>
                    <a:p>
                      <a:pPr algn="r" fontAlgn="ctr">
                        <a:lnSpc>
                          <a:spcPct val="100000"/>
                        </a:lnSpc>
                      </a:pPr>
                      <a:r>
                        <a:rPr lang="en-US" sz="1600" b="0" i="0" u="none" strike="noStrike" dirty="0" smtClean="0">
                          <a:effectLst/>
                          <a:latin typeface="Calibri"/>
                          <a:cs typeface="Calibri"/>
                        </a:rPr>
                        <a:t>22%</a:t>
                      </a:r>
                      <a:endParaRPr lang="en-US" sz="1600" b="0" i="0" u="none" strike="noStrike" dirty="0">
                        <a:effectLst/>
                        <a:latin typeface="Calibri"/>
                        <a:cs typeface="Calibri"/>
                      </a:endParaRPr>
                    </a:p>
                  </a:txBody>
                  <a:tcPr marL="0" marR="0" marT="0" marB="0" anchor="ctr">
                    <a:lnL w="12700" cmpd="sng">
                      <a:noFill/>
                    </a:lnL>
                    <a:lnR w="12700" cmpd="sng">
                      <a:noFill/>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noFill/>
                  </a:tcPr>
                </a:tc>
              </a:tr>
              <a:tr h="335280">
                <a:tc>
                  <a:txBody>
                    <a:bodyPr/>
                    <a:lstStyle/>
                    <a:p>
                      <a:pPr algn="l" fontAlgn="ctr">
                        <a:lnSpc>
                          <a:spcPct val="100000"/>
                        </a:lnSpc>
                      </a:pPr>
                      <a:r>
                        <a:rPr lang="en-US" sz="1600" b="0" i="0" u="none" strike="noStrike" dirty="0" smtClean="0">
                          <a:effectLst/>
                          <a:latin typeface="Calibri"/>
                          <a:cs typeface="Calibri"/>
                        </a:rPr>
                        <a:t>RLNG</a:t>
                      </a:r>
                      <a:endParaRPr lang="en-US" sz="1600" b="0" i="0" u="none" strike="noStrike" dirty="0">
                        <a:effectLst/>
                        <a:latin typeface="Calibri"/>
                        <a:cs typeface="Calibri"/>
                      </a:endParaRPr>
                    </a:p>
                  </a:txBody>
                  <a:tcPr marL="0" marR="0" marT="0" marB="0" anchor="ctr">
                    <a:lnL w="12700" cmpd="sng">
                      <a:noFill/>
                    </a:lnL>
                    <a:lnR w="12700" cmpd="sng">
                      <a:noFill/>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noFill/>
                  </a:tcPr>
                </a:tc>
                <a:tc>
                  <a:txBody>
                    <a:bodyPr/>
                    <a:lstStyle/>
                    <a:p>
                      <a:pPr algn="r" fontAlgn="ctr">
                        <a:lnSpc>
                          <a:spcPct val="100000"/>
                        </a:lnSpc>
                      </a:pPr>
                      <a:r>
                        <a:rPr lang="cs-CZ" sz="1600" b="0" i="0" u="none" strike="noStrike" dirty="0" smtClean="0">
                          <a:effectLst/>
                          <a:latin typeface="Calibri"/>
                          <a:cs typeface="Calibri"/>
                        </a:rPr>
                        <a:t>0.54</a:t>
                      </a:r>
                      <a:endParaRPr lang="cs-CZ" sz="1600" b="0" i="0" u="none" strike="noStrike" dirty="0">
                        <a:effectLst/>
                        <a:latin typeface="Calibri"/>
                        <a:cs typeface="Calibri"/>
                      </a:endParaRPr>
                    </a:p>
                  </a:txBody>
                  <a:tcPr marL="0" marR="0" marT="0" marB="0" anchor="ctr">
                    <a:lnL w="12700" cmpd="sng">
                      <a:noFill/>
                    </a:lnL>
                    <a:lnR w="12700" cmpd="sng">
                      <a:noFill/>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noFill/>
                  </a:tcPr>
                </a:tc>
                <a:tc>
                  <a:txBody>
                    <a:bodyPr/>
                    <a:lstStyle/>
                    <a:p>
                      <a:pPr algn="r" fontAlgn="ctr">
                        <a:lnSpc>
                          <a:spcPct val="100000"/>
                        </a:lnSpc>
                      </a:pPr>
                      <a:r>
                        <a:rPr lang="cs-CZ" sz="1600" b="0" i="0" u="none" strike="noStrike" dirty="0" smtClean="0">
                          <a:effectLst/>
                          <a:latin typeface="Calibri"/>
                          <a:cs typeface="Calibri"/>
                        </a:rPr>
                        <a:t>11%</a:t>
                      </a:r>
                      <a:endParaRPr lang="cs-CZ" sz="1600" b="0" i="0" u="none" strike="noStrike" dirty="0">
                        <a:effectLst/>
                        <a:latin typeface="Calibri"/>
                        <a:cs typeface="Calibri"/>
                      </a:endParaRPr>
                    </a:p>
                  </a:txBody>
                  <a:tcPr marL="0" marR="0" marT="0" marB="0" anchor="ctr">
                    <a:lnL w="12700" cmpd="sng">
                      <a:noFill/>
                    </a:lnL>
                    <a:lnR w="12700" cmpd="sng">
                      <a:noFill/>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noFill/>
                  </a:tcPr>
                </a:tc>
              </a:tr>
              <a:tr h="335280">
                <a:tc>
                  <a:txBody>
                    <a:bodyPr/>
                    <a:lstStyle/>
                    <a:p>
                      <a:pPr algn="l" fontAlgn="ctr">
                        <a:lnSpc>
                          <a:spcPct val="100000"/>
                        </a:lnSpc>
                      </a:pPr>
                      <a:r>
                        <a:rPr lang="en-US" sz="1600" b="0" i="0" u="none" strike="noStrike" dirty="0" smtClean="0">
                          <a:solidFill>
                            <a:srgbClr val="000000"/>
                          </a:solidFill>
                          <a:effectLst/>
                          <a:latin typeface="Calibri"/>
                          <a:cs typeface="Calibri"/>
                        </a:rPr>
                        <a:t>Total</a:t>
                      </a:r>
                      <a:endParaRPr lang="en-US" sz="1600" b="0" i="0" u="none" strike="noStrike" dirty="0">
                        <a:solidFill>
                          <a:srgbClr val="000000"/>
                        </a:solidFill>
                        <a:effectLst/>
                        <a:latin typeface="Calibri"/>
                        <a:cs typeface="Calibri"/>
                      </a:endParaRPr>
                    </a:p>
                  </a:txBody>
                  <a:tcPr marL="0" marR="0" marT="0" marB="0" anchor="ctr">
                    <a:lnL w="12700" cmpd="sng">
                      <a:noFill/>
                    </a:lnL>
                    <a:lnR w="12700" cmpd="sng">
                      <a:noFill/>
                    </a:lnR>
                    <a:lnT w="635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r" fontAlgn="ctr">
                        <a:lnSpc>
                          <a:spcPct val="100000"/>
                        </a:lnSpc>
                      </a:pPr>
                      <a:r>
                        <a:rPr lang="hr-HR" sz="1600" b="0" i="0" u="none" strike="noStrike" dirty="0" smtClean="0">
                          <a:solidFill>
                            <a:srgbClr val="000000"/>
                          </a:solidFill>
                          <a:effectLst/>
                          <a:latin typeface="Calibri"/>
                          <a:cs typeface="Calibri"/>
                        </a:rPr>
                        <a:t>4.47</a:t>
                      </a:r>
                      <a:endParaRPr lang="hr-HR" sz="1600" b="0" i="0" u="none" strike="noStrike" dirty="0">
                        <a:solidFill>
                          <a:srgbClr val="000000"/>
                        </a:solidFill>
                        <a:effectLst/>
                        <a:latin typeface="Calibri"/>
                        <a:cs typeface="Calibri"/>
                      </a:endParaRPr>
                    </a:p>
                  </a:txBody>
                  <a:tcPr marL="0" marR="0" marT="0" marB="0" anchor="ctr">
                    <a:lnL w="12700" cmpd="sng">
                      <a:noFill/>
                    </a:lnL>
                    <a:lnR w="12700" cmpd="sng">
                      <a:noFill/>
                    </a:lnR>
                    <a:lnT w="635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r" fontAlgn="ctr">
                        <a:lnSpc>
                          <a:spcPct val="100000"/>
                        </a:lnSpc>
                      </a:pPr>
                      <a:r>
                        <a:rPr lang="fi-FI" sz="1600" b="0" i="0" u="none" strike="noStrike" dirty="0" smtClean="0">
                          <a:solidFill>
                            <a:srgbClr val="000000"/>
                          </a:solidFill>
                          <a:effectLst/>
                          <a:latin typeface="Calibri"/>
                          <a:cs typeface="Calibri"/>
                        </a:rPr>
                        <a:t>100%</a:t>
                      </a:r>
                      <a:endParaRPr lang="fi-FI" sz="1600" b="0" i="0" u="none" strike="noStrike" dirty="0">
                        <a:solidFill>
                          <a:srgbClr val="000000"/>
                        </a:solidFill>
                        <a:effectLst/>
                        <a:latin typeface="Calibri"/>
                        <a:cs typeface="Calibri"/>
                      </a:endParaRPr>
                    </a:p>
                  </a:txBody>
                  <a:tcPr marL="0" marR="0" marT="0" marB="0" anchor="ctr">
                    <a:lnL w="12700" cmpd="sng">
                      <a:noFill/>
                    </a:lnL>
                    <a:lnR w="12700" cmpd="sng">
                      <a:noFill/>
                    </a:lnR>
                    <a:lnT w="635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pic>
        <p:nvPicPr>
          <p:cNvPr id="9" name="Picture 8" descr="pie 3.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676400"/>
            <a:ext cx="6286978" cy="3586128"/>
          </a:xfrm>
          <a:prstGeom prst="rect">
            <a:avLst/>
          </a:prstGeom>
        </p:spPr>
      </p:pic>
      <p:sp>
        <p:nvSpPr>
          <p:cNvPr id="8" name="Rectangle 7"/>
          <p:cNvSpPr/>
          <p:nvPr/>
        </p:nvSpPr>
        <p:spPr>
          <a:xfrm>
            <a:off x="1682036" y="3124200"/>
            <a:ext cx="1518364" cy="646331"/>
          </a:xfrm>
          <a:prstGeom prst="rect">
            <a:avLst/>
          </a:prstGeom>
        </p:spPr>
        <p:txBody>
          <a:bodyPr wrap="none">
            <a:spAutoFit/>
          </a:bodyPr>
          <a:lstStyle/>
          <a:p>
            <a:pPr algn="ctr">
              <a:defRPr sz="2088" b="0" i="0" u="none" strike="noStrike" kern="1200" baseline="0">
                <a:solidFill>
                  <a:srgbClr val="000000"/>
                </a:solidFill>
                <a:latin typeface="Arial"/>
                <a:ea typeface="Arial"/>
                <a:cs typeface="Arial"/>
              </a:defRPr>
            </a:pPr>
            <a:r>
              <a:rPr lang="en-US" sz="1800" b="1" dirty="0" smtClean="0">
                <a:solidFill>
                  <a:schemeClr val="bg2"/>
                </a:solidFill>
                <a:latin typeface="Calibri"/>
                <a:cs typeface="Calibri"/>
              </a:rPr>
              <a:t>Percentage of </a:t>
            </a:r>
            <a:br>
              <a:rPr lang="en-US" sz="1800" b="1" dirty="0" smtClean="0">
                <a:solidFill>
                  <a:schemeClr val="bg2"/>
                </a:solidFill>
                <a:latin typeface="Calibri"/>
                <a:cs typeface="Calibri"/>
              </a:rPr>
            </a:br>
            <a:r>
              <a:rPr lang="en-US" sz="1800" b="1" dirty="0" smtClean="0">
                <a:solidFill>
                  <a:schemeClr val="bg2"/>
                </a:solidFill>
                <a:latin typeface="Calibri"/>
                <a:cs typeface="Calibri"/>
              </a:rPr>
              <a:t>gas mix</a:t>
            </a:r>
            <a:endParaRPr lang="en-US" sz="1800" b="1" dirty="0">
              <a:solidFill>
                <a:schemeClr val="bg2"/>
              </a:solidFill>
              <a:latin typeface="Calibri"/>
              <a:cs typeface="Calibri"/>
            </a:endParaRPr>
          </a:p>
        </p:txBody>
      </p:sp>
    </p:spTree>
    <p:extLst>
      <p:ext uri="{BB962C8B-B14F-4D97-AF65-F5344CB8AC3E}">
        <p14:creationId xmlns:p14="http://schemas.microsoft.com/office/powerpoint/2010/main" val="1971335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A20C9229-468A-4B77-9FD1-A851FA028C08}" type="slidenum">
              <a:rPr lang="en-US" smtClean="0"/>
              <a:pPr>
                <a:defRPr/>
              </a:pPr>
              <a:t>11</a:t>
            </a:fld>
            <a:endParaRPr lang="en-US"/>
          </a:p>
        </p:txBody>
      </p:sp>
      <p:sp>
        <p:nvSpPr>
          <p:cNvPr id="7" name="Rectangle 2"/>
          <p:cNvSpPr txBox="1">
            <a:spLocks noRot="1" noChangeArrowheads="1"/>
          </p:cNvSpPr>
          <p:nvPr/>
        </p:nvSpPr>
        <p:spPr>
          <a:xfrm>
            <a:off x="457200" y="122238"/>
            <a:ext cx="8229600" cy="639762"/>
          </a:xfrm>
          <a:prstGeom prst="rect">
            <a:avLst/>
          </a:prstGeom>
        </p:spPr>
        <p:txBody>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a:lstStyle>
          <a:p>
            <a:pPr algn="l" eaLnBrk="1" hangingPunct="1">
              <a:defRPr/>
            </a:pPr>
            <a:r>
              <a:rPr lang="en-US" sz="3600" b="0" dirty="0">
                <a:solidFill>
                  <a:schemeClr val="bg2"/>
                </a:solidFill>
                <a:effectLst/>
                <a:latin typeface="Calibri"/>
                <a:cs typeface="Calibri"/>
              </a:rPr>
              <a:t>Growth in CNG </a:t>
            </a:r>
            <a:endParaRPr lang="en-US" sz="3600" b="0" dirty="0" smtClean="0">
              <a:solidFill>
                <a:schemeClr val="bg2"/>
              </a:solidFill>
              <a:effectLst/>
              <a:latin typeface="Calibri"/>
              <a:cs typeface="Calibri"/>
            </a:endParaRPr>
          </a:p>
        </p:txBody>
      </p:sp>
      <p:graphicFrame>
        <p:nvGraphicFramePr>
          <p:cNvPr id="8" name="Table 7"/>
          <p:cNvGraphicFramePr>
            <a:graphicFrameLocks noGrp="1"/>
          </p:cNvGraphicFramePr>
          <p:nvPr>
            <p:extLst>
              <p:ext uri="{D42A27DB-BD31-4B8C-83A1-F6EECF244321}">
                <p14:modId xmlns:p14="http://schemas.microsoft.com/office/powerpoint/2010/main" val="1400075863"/>
              </p:ext>
            </p:extLst>
          </p:nvPr>
        </p:nvGraphicFramePr>
        <p:xfrm>
          <a:off x="609600" y="1932432"/>
          <a:ext cx="8077202" cy="1496568"/>
        </p:xfrm>
        <a:graphic>
          <a:graphicData uri="http://schemas.openxmlformats.org/drawingml/2006/table">
            <a:tbl>
              <a:tblPr firstRow="1" bandRow="1">
                <a:tableStyleId>{5C22544A-7EE6-4342-B048-85BDC9FD1C3A}</a:tableStyleId>
              </a:tblPr>
              <a:tblGrid>
                <a:gridCol w="2057400"/>
                <a:gridCol w="1371600"/>
                <a:gridCol w="914400"/>
                <a:gridCol w="914400"/>
                <a:gridCol w="914400"/>
                <a:gridCol w="914400"/>
                <a:gridCol w="990602"/>
              </a:tblGrid>
              <a:tr h="370840">
                <a:tc>
                  <a:txBody>
                    <a:bodyPr/>
                    <a:lstStyle/>
                    <a:p>
                      <a:pPr>
                        <a:lnSpc>
                          <a:spcPct val="120000"/>
                        </a:lnSpc>
                      </a:pPr>
                      <a:endParaRPr lang="en-US" sz="1600" b="0" dirty="0">
                        <a:latin typeface="Calibri"/>
                        <a:cs typeface="Calibri"/>
                      </a:endParaRPr>
                    </a:p>
                  </a:txBody>
                  <a:tcPr anchor="ctr">
                    <a:lnL w="12700" cmpd="sng">
                      <a:noFill/>
                    </a:lnL>
                    <a:lnR w="12700" cmpd="sng">
                      <a:noFill/>
                    </a:lnR>
                    <a:lnT w="12700" cmpd="sng">
                      <a:noFill/>
                    </a:lnT>
                    <a:lnB w="38100" cmpd="sng">
                      <a:noFill/>
                    </a:lnB>
                    <a:solidFill>
                      <a:srgbClr val="008000"/>
                    </a:solidFill>
                  </a:tcPr>
                </a:tc>
                <a:tc>
                  <a:txBody>
                    <a:bodyPr/>
                    <a:lstStyle/>
                    <a:p>
                      <a:pPr algn="ctr" fontAlgn="ctr">
                        <a:lnSpc>
                          <a:spcPct val="120000"/>
                        </a:lnSpc>
                      </a:pPr>
                      <a:r>
                        <a:rPr lang="tr-TR" sz="1600" b="0" i="0" u="none" strike="noStrike" dirty="0" err="1" smtClean="0">
                          <a:effectLst/>
                          <a:latin typeface="Calibri"/>
                          <a:cs typeface="Calibri"/>
                        </a:rPr>
                        <a:t>Unit</a:t>
                      </a:r>
                      <a:endParaRPr lang="tr-TR" sz="1600" b="0" i="0" u="none" strike="noStrike" dirty="0">
                        <a:effectLst/>
                        <a:latin typeface="Calibri"/>
                        <a:cs typeface="Calibri"/>
                      </a:endParaRPr>
                    </a:p>
                  </a:txBody>
                  <a:tcPr marL="0" marR="0" marT="0" marB="0" anchor="ctr">
                    <a:lnL w="12700" cmpd="sng">
                      <a:noFill/>
                    </a:lnL>
                    <a:lnR w="12700" cmpd="sng">
                      <a:noFill/>
                    </a:lnR>
                    <a:lnT w="12700" cmpd="sng">
                      <a:noFill/>
                    </a:lnT>
                    <a:lnB w="38100" cmpd="sng">
                      <a:noFill/>
                    </a:lnB>
                    <a:solidFill>
                      <a:srgbClr val="008000"/>
                    </a:solidFill>
                  </a:tcPr>
                </a:tc>
                <a:tc>
                  <a:txBody>
                    <a:bodyPr/>
                    <a:lstStyle/>
                    <a:p>
                      <a:pPr algn="r" fontAlgn="ctr">
                        <a:lnSpc>
                          <a:spcPct val="120000"/>
                        </a:lnSpc>
                      </a:pPr>
                      <a:r>
                        <a:rPr lang="en-US" sz="1600" b="0" i="0" u="none" strike="noStrike" dirty="0">
                          <a:effectLst/>
                          <a:latin typeface="Calibri"/>
                          <a:cs typeface="Calibri"/>
                        </a:rPr>
                        <a:t>March'13</a:t>
                      </a:r>
                    </a:p>
                  </a:txBody>
                  <a:tcPr marL="0" marR="0" marT="0" marB="0" anchor="ctr">
                    <a:lnL w="12700" cmpd="sng">
                      <a:noFill/>
                    </a:lnL>
                    <a:lnR w="12700" cmpd="sng">
                      <a:noFill/>
                    </a:lnR>
                    <a:lnT w="12700" cmpd="sng">
                      <a:noFill/>
                    </a:lnT>
                    <a:lnB w="38100" cmpd="sng">
                      <a:noFill/>
                    </a:lnB>
                    <a:solidFill>
                      <a:srgbClr val="008000"/>
                    </a:solidFill>
                  </a:tcPr>
                </a:tc>
                <a:tc>
                  <a:txBody>
                    <a:bodyPr/>
                    <a:lstStyle/>
                    <a:p>
                      <a:pPr algn="r" fontAlgn="ctr">
                        <a:lnSpc>
                          <a:spcPct val="120000"/>
                        </a:lnSpc>
                      </a:pPr>
                      <a:r>
                        <a:rPr lang="en-US" sz="1600" b="0" i="0" u="none" strike="noStrike">
                          <a:effectLst/>
                          <a:latin typeface="Calibri"/>
                          <a:cs typeface="Calibri"/>
                        </a:rPr>
                        <a:t>March'14</a:t>
                      </a:r>
                    </a:p>
                  </a:txBody>
                  <a:tcPr marL="0" marR="0" marT="0" marB="0" anchor="ctr">
                    <a:lnL w="12700" cmpd="sng">
                      <a:noFill/>
                    </a:lnL>
                    <a:lnR w="12700" cmpd="sng">
                      <a:noFill/>
                    </a:lnR>
                    <a:lnT w="12700" cmpd="sng">
                      <a:noFill/>
                    </a:lnT>
                    <a:lnB w="38100" cmpd="sng">
                      <a:noFill/>
                    </a:lnB>
                    <a:solidFill>
                      <a:srgbClr val="008000"/>
                    </a:solidFill>
                  </a:tcPr>
                </a:tc>
                <a:tc>
                  <a:txBody>
                    <a:bodyPr/>
                    <a:lstStyle/>
                    <a:p>
                      <a:pPr algn="r" fontAlgn="ctr">
                        <a:lnSpc>
                          <a:spcPct val="120000"/>
                        </a:lnSpc>
                      </a:pPr>
                      <a:r>
                        <a:rPr lang="en-US" sz="1600" b="0" i="0" u="none" strike="noStrike" dirty="0">
                          <a:effectLst/>
                          <a:latin typeface="Calibri"/>
                          <a:cs typeface="Calibri"/>
                        </a:rPr>
                        <a:t>March'15</a:t>
                      </a:r>
                    </a:p>
                  </a:txBody>
                  <a:tcPr marL="0" marR="0" marT="0" marB="0" anchor="ctr">
                    <a:lnL w="12700" cmpd="sng">
                      <a:noFill/>
                    </a:lnL>
                    <a:lnR w="12700" cmpd="sng">
                      <a:noFill/>
                    </a:lnR>
                    <a:lnT w="12700" cmpd="sng">
                      <a:noFill/>
                    </a:lnT>
                    <a:lnB w="38100" cmpd="sng">
                      <a:noFill/>
                    </a:lnB>
                    <a:solidFill>
                      <a:srgbClr val="008000"/>
                    </a:solidFill>
                  </a:tcPr>
                </a:tc>
                <a:tc>
                  <a:txBody>
                    <a:bodyPr/>
                    <a:lstStyle/>
                    <a:p>
                      <a:pPr algn="r" fontAlgn="ctr">
                        <a:lnSpc>
                          <a:spcPct val="120000"/>
                        </a:lnSpc>
                      </a:pPr>
                      <a:r>
                        <a:rPr lang="en-US" sz="1600" b="0" i="0" u="none" strike="noStrike" dirty="0">
                          <a:effectLst/>
                          <a:latin typeface="Calibri"/>
                          <a:cs typeface="Calibri"/>
                        </a:rPr>
                        <a:t>March'16</a:t>
                      </a:r>
                    </a:p>
                  </a:txBody>
                  <a:tcPr marL="0" marR="0" marT="0" marB="0" anchor="ctr">
                    <a:lnL w="12700" cmpd="sng">
                      <a:noFill/>
                    </a:lnL>
                    <a:lnR w="12700" cmpd="sng">
                      <a:noFill/>
                    </a:lnR>
                    <a:lnT w="12700" cmpd="sng">
                      <a:noFill/>
                    </a:lnT>
                    <a:lnB w="38100" cmpd="sng">
                      <a:noFill/>
                    </a:lnB>
                    <a:solidFill>
                      <a:srgbClr val="008000"/>
                    </a:solidFill>
                  </a:tcPr>
                </a:tc>
                <a:tc>
                  <a:txBody>
                    <a:bodyPr/>
                    <a:lstStyle/>
                    <a:p>
                      <a:pPr algn="r" fontAlgn="ctr">
                        <a:lnSpc>
                          <a:spcPct val="120000"/>
                        </a:lnSpc>
                      </a:pPr>
                      <a:r>
                        <a:rPr lang="en-US" sz="1600" b="0" i="0" u="none" strike="noStrike" dirty="0">
                          <a:effectLst/>
                          <a:latin typeface="Calibri"/>
                          <a:cs typeface="Calibri"/>
                        </a:rPr>
                        <a:t>March' 17</a:t>
                      </a:r>
                    </a:p>
                  </a:txBody>
                  <a:tcPr marL="0" marR="0" marT="0" marB="0" anchor="ctr">
                    <a:lnL w="12700" cmpd="sng">
                      <a:noFill/>
                    </a:lnL>
                    <a:lnR w="12700" cmpd="sng">
                      <a:noFill/>
                    </a:lnR>
                    <a:lnT w="12700" cmpd="sng">
                      <a:noFill/>
                    </a:lnT>
                    <a:lnB w="38100" cmpd="sng">
                      <a:noFill/>
                    </a:lnB>
                    <a:solidFill>
                      <a:srgbClr val="008000"/>
                    </a:solidFill>
                  </a:tcPr>
                </a:tc>
              </a:tr>
              <a:tr h="370840">
                <a:tc>
                  <a:txBody>
                    <a:bodyPr/>
                    <a:lstStyle/>
                    <a:p>
                      <a:pPr algn="l" fontAlgn="ctr">
                        <a:lnSpc>
                          <a:spcPct val="120000"/>
                        </a:lnSpc>
                      </a:pPr>
                      <a:r>
                        <a:rPr lang="en-US" sz="1600" b="0" i="0" u="none" strike="noStrike" dirty="0">
                          <a:effectLst/>
                          <a:latin typeface="Calibri"/>
                          <a:cs typeface="Calibri"/>
                        </a:rPr>
                        <a:t>No. of CNG Stations</a:t>
                      </a:r>
                    </a:p>
                  </a:txBody>
                  <a:tcPr marL="0" marR="0" marT="0" marB="0" anchor="ctr">
                    <a:lnL w="12700" cmpd="sng">
                      <a:noFill/>
                    </a:lnL>
                    <a:lnR w="12700" cmpd="sng">
                      <a:noFill/>
                    </a:lnR>
                    <a:lnT w="38100" cmpd="sng">
                      <a:noFill/>
                    </a:lnT>
                    <a:lnB w="6350" cap="flat" cmpd="sng" algn="ctr">
                      <a:solidFill>
                        <a:scrgbClr r="0" g="0" b="0"/>
                      </a:solidFill>
                      <a:prstDash val="solid"/>
                      <a:round/>
                      <a:headEnd type="none" w="med" len="med"/>
                      <a:tailEnd type="none" w="med" len="med"/>
                    </a:lnB>
                    <a:noFill/>
                  </a:tcPr>
                </a:tc>
                <a:tc>
                  <a:txBody>
                    <a:bodyPr/>
                    <a:lstStyle/>
                    <a:p>
                      <a:pPr algn="ctr" fontAlgn="ctr">
                        <a:lnSpc>
                          <a:spcPct val="120000"/>
                        </a:lnSpc>
                      </a:pPr>
                      <a:r>
                        <a:rPr lang="fr-FR" sz="1600" b="0" i="0" u="none" strike="noStrike" dirty="0">
                          <a:effectLst/>
                          <a:latin typeface="Calibri"/>
                          <a:cs typeface="Calibri"/>
                        </a:rPr>
                        <a:t>Nos</a:t>
                      </a:r>
                    </a:p>
                  </a:txBody>
                  <a:tcPr marL="0" marR="0" marT="0" marB="0" anchor="ctr">
                    <a:lnL w="12700" cmpd="sng">
                      <a:noFill/>
                    </a:lnL>
                    <a:lnR w="12700" cmpd="sng">
                      <a:noFill/>
                    </a:lnR>
                    <a:lnT w="38100" cmpd="sng">
                      <a:noFill/>
                    </a:lnT>
                    <a:lnB w="6350" cap="flat" cmpd="sng" algn="ctr">
                      <a:solidFill>
                        <a:scrgbClr r="0" g="0" b="0"/>
                      </a:solidFill>
                      <a:prstDash val="solid"/>
                      <a:round/>
                      <a:headEnd type="none" w="med" len="med"/>
                      <a:tailEnd type="none" w="med" len="med"/>
                    </a:lnB>
                    <a:noFill/>
                  </a:tcPr>
                </a:tc>
                <a:tc>
                  <a:txBody>
                    <a:bodyPr/>
                    <a:lstStyle/>
                    <a:p>
                      <a:pPr algn="r" fontAlgn="ctr">
                        <a:lnSpc>
                          <a:spcPct val="120000"/>
                        </a:lnSpc>
                      </a:pPr>
                      <a:r>
                        <a:rPr lang="is-IS" sz="1600" b="0" i="0" u="none" strike="noStrike">
                          <a:effectLst/>
                          <a:latin typeface="Calibri"/>
                          <a:cs typeface="Calibri"/>
                        </a:rPr>
                        <a:t>324</a:t>
                      </a:r>
                    </a:p>
                  </a:txBody>
                  <a:tcPr marL="0" marR="0" marT="0" marB="0" anchor="ctr">
                    <a:lnL w="12700" cmpd="sng">
                      <a:noFill/>
                    </a:lnL>
                    <a:lnR w="12700" cmpd="sng">
                      <a:noFill/>
                    </a:lnR>
                    <a:lnT w="38100" cmpd="sng">
                      <a:noFill/>
                    </a:lnT>
                    <a:lnB w="6350" cap="flat" cmpd="sng" algn="ctr">
                      <a:solidFill>
                        <a:scrgbClr r="0" g="0" b="0"/>
                      </a:solidFill>
                      <a:prstDash val="solid"/>
                      <a:round/>
                      <a:headEnd type="none" w="med" len="med"/>
                      <a:tailEnd type="none" w="med" len="med"/>
                    </a:lnB>
                    <a:noFill/>
                  </a:tcPr>
                </a:tc>
                <a:tc>
                  <a:txBody>
                    <a:bodyPr/>
                    <a:lstStyle/>
                    <a:p>
                      <a:pPr algn="r" fontAlgn="ctr">
                        <a:lnSpc>
                          <a:spcPct val="120000"/>
                        </a:lnSpc>
                      </a:pPr>
                      <a:r>
                        <a:rPr lang="is-IS" sz="1600" b="0" i="0" u="none" strike="noStrike">
                          <a:effectLst/>
                          <a:latin typeface="Calibri"/>
                          <a:cs typeface="Calibri"/>
                        </a:rPr>
                        <a:t>325</a:t>
                      </a:r>
                    </a:p>
                  </a:txBody>
                  <a:tcPr marL="0" marR="0" marT="0" marB="0" anchor="ctr">
                    <a:lnL w="12700" cmpd="sng">
                      <a:noFill/>
                    </a:lnL>
                    <a:lnR w="12700" cmpd="sng">
                      <a:noFill/>
                    </a:lnR>
                    <a:lnT w="38100" cmpd="sng">
                      <a:noFill/>
                    </a:lnT>
                    <a:lnB w="6350" cap="flat" cmpd="sng" algn="ctr">
                      <a:solidFill>
                        <a:scrgbClr r="0" g="0" b="0"/>
                      </a:solidFill>
                      <a:prstDash val="solid"/>
                      <a:round/>
                      <a:headEnd type="none" w="med" len="med"/>
                      <a:tailEnd type="none" w="med" len="med"/>
                    </a:lnB>
                    <a:noFill/>
                  </a:tcPr>
                </a:tc>
                <a:tc>
                  <a:txBody>
                    <a:bodyPr/>
                    <a:lstStyle/>
                    <a:p>
                      <a:pPr algn="r" fontAlgn="ctr">
                        <a:lnSpc>
                          <a:spcPct val="120000"/>
                        </a:lnSpc>
                      </a:pPr>
                      <a:r>
                        <a:rPr lang="is-IS" sz="1600" b="0" i="0" u="none" strike="noStrike">
                          <a:effectLst/>
                          <a:latin typeface="Calibri"/>
                          <a:cs typeface="Calibri"/>
                        </a:rPr>
                        <a:t>326</a:t>
                      </a:r>
                    </a:p>
                  </a:txBody>
                  <a:tcPr marL="0" marR="0" marT="0" marB="0" anchor="ctr">
                    <a:lnL w="12700" cmpd="sng">
                      <a:noFill/>
                    </a:lnL>
                    <a:lnR w="12700" cmpd="sng">
                      <a:noFill/>
                    </a:lnR>
                    <a:lnT w="38100" cmpd="sng">
                      <a:noFill/>
                    </a:lnT>
                    <a:lnB w="6350" cap="flat" cmpd="sng" algn="ctr">
                      <a:solidFill>
                        <a:scrgbClr r="0" g="0" b="0"/>
                      </a:solidFill>
                      <a:prstDash val="solid"/>
                      <a:round/>
                      <a:headEnd type="none" w="med" len="med"/>
                      <a:tailEnd type="none" w="med" len="med"/>
                    </a:lnB>
                    <a:noFill/>
                  </a:tcPr>
                </a:tc>
                <a:tc>
                  <a:txBody>
                    <a:bodyPr/>
                    <a:lstStyle/>
                    <a:p>
                      <a:pPr algn="r" fontAlgn="ctr">
                        <a:lnSpc>
                          <a:spcPct val="120000"/>
                        </a:lnSpc>
                      </a:pPr>
                      <a:r>
                        <a:rPr lang="ru-RU" sz="1600" b="0" i="0" u="none" strike="noStrike">
                          <a:effectLst/>
                          <a:latin typeface="Calibri"/>
                          <a:cs typeface="Calibri"/>
                        </a:rPr>
                        <a:t>340</a:t>
                      </a:r>
                    </a:p>
                  </a:txBody>
                  <a:tcPr marL="0" marR="0" marT="0" marB="0" anchor="ctr">
                    <a:lnL w="12700" cmpd="sng">
                      <a:noFill/>
                    </a:lnL>
                    <a:lnR w="12700" cmpd="sng">
                      <a:noFill/>
                    </a:lnR>
                    <a:lnT w="38100" cmpd="sng">
                      <a:noFill/>
                    </a:lnT>
                    <a:lnB w="6350" cap="flat" cmpd="sng" algn="ctr">
                      <a:solidFill>
                        <a:scrgbClr r="0" g="0" b="0"/>
                      </a:solidFill>
                      <a:prstDash val="solid"/>
                      <a:round/>
                      <a:headEnd type="none" w="med" len="med"/>
                      <a:tailEnd type="none" w="med" len="med"/>
                    </a:lnB>
                    <a:noFill/>
                  </a:tcPr>
                </a:tc>
                <a:tc>
                  <a:txBody>
                    <a:bodyPr/>
                    <a:lstStyle/>
                    <a:p>
                      <a:pPr algn="r" fontAlgn="ctr">
                        <a:lnSpc>
                          <a:spcPct val="120000"/>
                        </a:lnSpc>
                      </a:pPr>
                      <a:r>
                        <a:rPr lang="cs-CZ" sz="1600" b="0" i="0" u="none" strike="noStrike" dirty="0">
                          <a:effectLst/>
                          <a:latin typeface="Calibri"/>
                          <a:cs typeface="Calibri"/>
                        </a:rPr>
                        <a:t>421</a:t>
                      </a:r>
                    </a:p>
                  </a:txBody>
                  <a:tcPr marL="0" marR="0" marT="0" marB="0" anchor="ctr">
                    <a:lnL w="12700" cmpd="sng">
                      <a:noFill/>
                    </a:lnL>
                    <a:lnR w="12700" cmpd="sng">
                      <a:noFill/>
                    </a:lnR>
                    <a:lnT w="38100" cmpd="sng">
                      <a:noFill/>
                    </a:lnT>
                    <a:lnB w="6350" cap="flat" cmpd="sng" algn="ctr">
                      <a:solidFill>
                        <a:scrgbClr r="0" g="0" b="0"/>
                      </a:solidFill>
                      <a:prstDash val="solid"/>
                      <a:round/>
                      <a:headEnd type="none" w="med" len="med"/>
                      <a:tailEnd type="none" w="med" len="med"/>
                    </a:lnB>
                    <a:noFill/>
                  </a:tcPr>
                </a:tc>
              </a:tr>
              <a:tr h="370840">
                <a:tc>
                  <a:txBody>
                    <a:bodyPr/>
                    <a:lstStyle/>
                    <a:p>
                      <a:pPr algn="l" fontAlgn="ctr">
                        <a:lnSpc>
                          <a:spcPct val="120000"/>
                        </a:lnSpc>
                      </a:pPr>
                      <a:r>
                        <a:rPr lang="it-IT" sz="1600" b="0" i="0" u="none" strike="noStrike">
                          <a:effectLst/>
                          <a:latin typeface="Calibri"/>
                          <a:cs typeface="Calibri"/>
                        </a:rPr>
                        <a:t>Compression Capacity</a:t>
                      </a:r>
                    </a:p>
                  </a:txBody>
                  <a:tcPr marL="0" marR="0" marT="0" marB="0" anchor="ctr">
                    <a:lnL w="12700" cmpd="sng">
                      <a:noFill/>
                    </a:lnL>
                    <a:lnR w="12700" cmpd="sng">
                      <a:noFill/>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noFill/>
                  </a:tcPr>
                </a:tc>
                <a:tc>
                  <a:txBody>
                    <a:bodyPr/>
                    <a:lstStyle/>
                    <a:p>
                      <a:pPr algn="ctr" fontAlgn="ctr">
                        <a:lnSpc>
                          <a:spcPct val="120000"/>
                        </a:lnSpc>
                      </a:pPr>
                      <a:r>
                        <a:rPr lang="en-US" sz="1600" b="0" i="0" u="none" strike="noStrike" dirty="0">
                          <a:effectLst/>
                          <a:latin typeface="Calibri"/>
                          <a:cs typeface="Calibri"/>
                        </a:rPr>
                        <a:t>(Lakh kg/day)</a:t>
                      </a:r>
                    </a:p>
                  </a:txBody>
                  <a:tcPr marL="0" marR="0" marT="0" marB="0" anchor="ctr">
                    <a:lnL w="12700" cmpd="sng">
                      <a:noFill/>
                    </a:lnL>
                    <a:lnR w="12700" cmpd="sng">
                      <a:noFill/>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noFill/>
                  </a:tcPr>
                </a:tc>
                <a:tc>
                  <a:txBody>
                    <a:bodyPr/>
                    <a:lstStyle/>
                    <a:p>
                      <a:pPr algn="r" fontAlgn="ctr">
                        <a:lnSpc>
                          <a:spcPct val="120000"/>
                        </a:lnSpc>
                      </a:pPr>
                      <a:r>
                        <a:rPr lang="hr-HR" sz="1600" b="0" i="0" u="none" strike="noStrike">
                          <a:effectLst/>
                          <a:latin typeface="Calibri"/>
                          <a:cs typeface="Calibri"/>
                        </a:rPr>
                        <a:t>63.83</a:t>
                      </a:r>
                    </a:p>
                  </a:txBody>
                  <a:tcPr marL="0" marR="0" marT="0" marB="0" anchor="ctr">
                    <a:lnL w="12700" cmpd="sng">
                      <a:noFill/>
                    </a:lnL>
                    <a:lnR w="12700" cmpd="sng">
                      <a:noFill/>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noFill/>
                  </a:tcPr>
                </a:tc>
                <a:tc>
                  <a:txBody>
                    <a:bodyPr/>
                    <a:lstStyle/>
                    <a:p>
                      <a:pPr algn="r" fontAlgn="ctr">
                        <a:lnSpc>
                          <a:spcPct val="120000"/>
                        </a:lnSpc>
                      </a:pPr>
                      <a:r>
                        <a:rPr lang="hr-HR" sz="1600" b="0" i="0" u="none" strike="noStrike">
                          <a:effectLst/>
                          <a:latin typeface="Calibri"/>
                          <a:cs typeface="Calibri"/>
                        </a:rPr>
                        <a:t>66.17</a:t>
                      </a:r>
                    </a:p>
                  </a:txBody>
                  <a:tcPr marL="0" marR="0" marT="0" marB="0" anchor="ctr">
                    <a:lnL w="12700" cmpd="sng">
                      <a:noFill/>
                    </a:lnL>
                    <a:lnR w="12700" cmpd="sng">
                      <a:noFill/>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noFill/>
                  </a:tcPr>
                </a:tc>
                <a:tc>
                  <a:txBody>
                    <a:bodyPr/>
                    <a:lstStyle/>
                    <a:p>
                      <a:pPr algn="r" fontAlgn="ctr">
                        <a:lnSpc>
                          <a:spcPct val="120000"/>
                        </a:lnSpc>
                      </a:pPr>
                      <a:r>
                        <a:rPr lang="hr-HR" sz="1600" b="0" i="0" u="none" strike="noStrike">
                          <a:effectLst/>
                          <a:latin typeface="Calibri"/>
                          <a:cs typeface="Calibri"/>
                        </a:rPr>
                        <a:t>68.49</a:t>
                      </a:r>
                    </a:p>
                  </a:txBody>
                  <a:tcPr marL="0" marR="0" marT="0" marB="0" anchor="ctr">
                    <a:lnL w="12700" cmpd="sng">
                      <a:noFill/>
                    </a:lnL>
                    <a:lnR w="12700" cmpd="sng">
                      <a:noFill/>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noFill/>
                  </a:tcPr>
                </a:tc>
                <a:tc>
                  <a:txBody>
                    <a:bodyPr/>
                    <a:lstStyle/>
                    <a:p>
                      <a:pPr algn="r" fontAlgn="ctr">
                        <a:lnSpc>
                          <a:spcPct val="120000"/>
                        </a:lnSpc>
                      </a:pPr>
                      <a:r>
                        <a:rPr lang="hr-HR" sz="1600" b="0" i="0" u="none" strike="noStrike">
                          <a:effectLst/>
                          <a:latin typeface="Calibri"/>
                          <a:cs typeface="Calibri"/>
                        </a:rPr>
                        <a:t>68.59</a:t>
                      </a:r>
                    </a:p>
                  </a:txBody>
                  <a:tcPr marL="0" marR="0" marT="0" marB="0" anchor="ctr">
                    <a:lnL w="12700" cmpd="sng">
                      <a:noFill/>
                    </a:lnL>
                    <a:lnR w="12700" cmpd="sng">
                      <a:noFill/>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noFill/>
                  </a:tcPr>
                </a:tc>
                <a:tc>
                  <a:txBody>
                    <a:bodyPr/>
                    <a:lstStyle/>
                    <a:p>
                      <a:pPr algn="r" fontAlgn="ctr">
                        <a:lnSpc>
                          <a:spcPct val="120000"/>
                        </a:lnSpc>
                      </a:pPr>
                      <a:r>
                        <a:rPr lang="hr-HR" sz="1600" b="0" i="0" u="none" strike="noStrike" dirty="0">
                          <a:effectLst/>
                          <a:latin typeface="Calibri"/>
                          <a:cs typeface="Calibri"/>
                        </a:rPr>
                        <a:t>74.00</a:t>
                      </a:r>
                    </a:p>
                  </a:txBody>
                  <a:tcPr marL="0" marR="0" marT="0" marB="0" anchor="ctr">
                    <a:lnL w="12700" cmpd="sng">
                      <a:noFill/>
                    </a:lnL>
                    <a:lnR w="12700" cmpd="sng">
                      <a:noFill/>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noFill/>
                  </a:tcPr>
                </a:tc>
              </a:tr>
              <a:tr h="370840">
                <a:tc>
                  <a:txBody>
                    <a:bodyPr/>
                    <a:lstStyle/>
                    <a:p>
                      <a:pPr algn="l" fontAlgn="ctr">
                        <a:lnSpc>
                          <a:spcPct val="120000"/>
                        </a:lnSpc>
                      </a:pPr>
                      <a:r>
                        <a:rPr lang="en-US" sz="1600" b="0" i="0" u="none" strike="noStrike">
                          <a:effectLst/>
                          <a:latin typeface="Calibri"/>
                          <a:cs typeface="Calibri"/>
                        </a:rPr>
                        <a:t>Average CNG Sale</a:t>
                      </a:r>
                    </a:p>
                  </a:txBody>
                  <a:tcPr marL="0" marR="0" marT="0" marB="0" anchor="ctr">
                    <a:lnL w="12700" cmpd="sng">
                      <a:noFill/>
                    </a:lnL>
                    <a:lnR w="12700" cmpd="sng">
                      <a:noFill/>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noFill/>
                  </a:tcPr>
                </a:tc>
                <a:tc>
                  <a:txBody>
                    <a:bodyPr/>
                    <a:lstStyle/>
                    <a:p>
                      <a:pPr algn="ctr" fontAlgn="ctr">
                        <a:lnSpc>
                          <a:spcPct val="120000"/>
                        </a:lnSpc>
                      </a:pPr>
                      <a:r>
                        <a:rPr lang="en-US" sz="1600" b="0" i="0" u="none" strike="noStrike" dirty="0">
                          <a:effectLst/>
                          <a:latin typeface="Calibri"/>
                          <a:cs typeface="Calibri"/>
                        </a:rPr>
                        <a:t>(Lakh kg/day)</a:t>
                      </a:r>
                    </a:p>
                  </a:txBody>
                  <a:tcPr marL="0" marR="0" marT="0" marB="0" anchor="ctr">
                    <a:lnL w="12700" cmpd="sng">
                      <a:noFill/>
                    </a:lnL>
                    <a:lnR w="12700" cmpd="sng">
                      <a:noFill/>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noFill/>
                  </a:tcPr>
                </a:tc>
                <a:tc>
                  <a:txBody>
                    <a:bodyPr/>
                    <a:lstStyle/>
                    <a:p>
                      <a:pPr algn="r" fontAlgn="ctr">
                        <a:lnSpc>
                          <a:spcPct val="120000"/>
                        </a:lnSpc>
                      </a:pPr>
                      <a:r>
                        <a:rPr lang="nb-NO" sz="1600" b="0" i="0" u="none" strike="noStrike" dirty="0">
                          <a:effectLst/>
                          <a:latin typeface="Calibri"/>
                          <a:cs typeface="Calibri"/>
                        </a:rPr>
                        <a:t>20.72</a:t>
                      </a:r>
                    </a:p>
                  </a:txBody>
                  <a:tcPr marL="0" marR="0" marT="0" marB="0" anchor="ctr">
                    <a:lnL w="12700" cmpd="sng">
                      <a:noFill/>
                    </a:lnL>
                    <a:lnR w="12700" cmpd="sng">
                      <a:noFill/>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noFill/>
                  </a:tcPr>
                </a:tc>
                <a:tc>
                  <a:txBody>
                    <a:bodyPr/>
                    <a:lstStyle/>
                    <a:p>
                      <a:pPr algn="r" fontAlgn="ctr">
                        <a:lnSpc>
                          <a:spcPct val="120000"/>
                        </a:lnSpc>
                      </a:pPr>
                      <a:r>
                        <a:rPr lang="nb-NO" sz="1600" b="0" i="0" u="none" strike="noStrike">
                          <a:effectLst/>
                          <a:latin typeface="Calibri"/>
                          <a:cs typeface="Calibri"/>
                        </a:rPr>
                        <a:t>21.20</a:t>
                      </a:r>
                    </a:p>
                  </a:txBody>
                  <a:tcPr marL="0" marR="0" marT="0" marB="0" anchor="ctr">
                    <a:lnL w="12700" cmpd="sng">
                      <a:noFill/>
                    </a:lnL>
                    <a:lnR w="12700" cmpd="sng">
                      <a:noFill/>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noFill/>
                  </a:tcPr>
                </a:tc>
                <a:tc>
                  <a:txBody>
                    <a:bodyPr/>
                    <a:lstStyle/>
                    <a:p>
                      <a:pPr algn="r" fontAlgn="ctr">
                        <a:lnSpc>
                          <a:spcPct val="120000"/>
                        </a:lnSpc>
                      </a:pPr>
                      <a:r>
                        <a:rPr lang="is-IS" sz="1600" b="0" i="0" u="none" strike="noStrike">
                          <a:effectLst/>
                          <a:latin typeface="Calibri"/>
                          <a:cs typeface="Calibri"/>
                        </a:rPr>
                        <a:t>22.07</a:t>
                      </a:r>
                    </a:p>
                  </a:txBody>
                  <a:tcPr marL="0" marR="0" marT="0" marB="0" anchor="ctr">
                    <a:lnL w="12700" cmpd="sng">
                      <a:noFill/>
                    </a:lnL>
                    <a:lnR w="12700" cmpd="sng">
                      <a:noFill/>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noFill/>
                  </a:tcPr>
                </a:tc>
                <a:tc>
                  <a:txBody>
                    <a:bodyPr/>
                    <a:lstStyle/>
                    <a:p>
                      <a:pPr algn="r" fontAlgn="ctr">
                        <a:lnSpc>
                          <a:spcPct val="120000"/>
                        </a:lnSpc>
                      </a:pPr>
                      <a:r>
                        <a:rPr lang="fi-FI" sz="1600" b="0" i="0" u="none" strike="noStrike">
                          <a:effectLst/>
                          <a:latin typeface="Calibri"/>
                          <a:cs typeface="Calibri"/>
                        </a:rPr>
                        <a:t>22.79</a:t>
                      </a:r>
                    </a:p>
                  </a:txBody>
                  <a:tcPr marL="0" marR="0" marT="0" marB="0" anchor="ctr">
                    <a:lnL w="12700" cmpd="sng">
                      <a:noFill/>
                    </a:lnL>
                    <a:lnR w="12700" cmpd="sng">
                      <a:noFill/>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noFill/>
                  </a:tcPr>
                </a:tc>
                <a:tc>
                  <a:txBody>
                    <a:bodyPr/>
                    <a:lstStyle/>
                    <a:p>
                      <a:pPr algn="r" fontAlgn="ctr">
                        <a:lnSpc>
                          <a:spcPct val="120000"/>
                        </a:lnSpc>
                      </a:pPr>
                      <a:r>
                        <a:rPr lang="hr-HR" sz="1600" b="0" i="0" u="none" strike="noStrike" dirty="0">
                          <a:effectLst/>
                          <a:latin typeface="Calibri"/>
                          <a:cs typeface="Calibri"/>
                        </a:rPr>
                        <a:t>25.24</a:t>
                      </a:r>
                    </a:p>
                  </a:txBody>
                  <a:tcPr marL="0" marR="0" marT="0" marB="0" anchor="ctr">
                    <a:lnL w="12700" cmpd="sng">
                      <a:noFill/>
                    </a:lnL>
                    <a:lnR w="12700" cmpd="sng">
                      <a:noFill/>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495253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A20C9229-468A-4B77-9FD1-A851FA028C08}" type="slidenum">
              <a:rPr lang="en-US" smtClean="0"/>
              <a:pPr>
                <a:defRPr/>
              </a:pPr>
              <a:t>12</a:t>
            </a:fld>
            <a:endParaRPr lang="en-US"/>
          </a:p>
        </p:txBody>
      </p:sp>
      <p:sp>
        <p:nvSpPr>
          <p:cNvPr id="7" name="Rectangle 2"/>
          <p:cNvSpPr txBox="1">
            <a:spLocks noRot="1" noChangeArrowheads="1"/>
          </p:cNvSpPr>
          <p:nvPr/>
        </p:nvSpPr>
        <p:spPr>
          <a:xfrm>
            <a:off x="457200" y="122238"/>
            <a:ext cx="8229600" cy="639762"/>
          </a:xfrm>
          <a:prstGeom prst="rect">
            <a:avLst/>
          </a:prstGeom>
        </p:spPr>
        <p:txBody>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a:lstStyle>
          <a:p>
            <a:pPr algn="l" eaLnBrk="1" hangingPunct="1">
              <a:defRPr/>
            </a:pPr>
            <a:r>
              <a:rPr lang="en-US" sz="3600" b="0" dirty="0">
                <a:solidFill>
                  <a:schemeClr val="bg2"/>
                </a:solidFill>
                <a:effectLst/>
                <a:latin typeface="Calibri"/>
                <a:cs typeface="Calibri"/>
              </a:rPr>
              <a:t>CNG Station Network</a:t>
            </a:r>
            <a:endParaRPr lang="en-US" sz="3600" b="0" dirty="0" smtClean="0">
              <a:solidFill>
                <a:schemeClr val="bg2"/>
              </a:solidFill>
              <a:effectLst/>
              <a:latin typeface="Calibri"/>
              <a:cs typeface="Calibri"/>
            </a:endParaRPr>
          </a:p>
        </p:txBody>
      </p:sp>
      <p:sp>
        <p:nvSpPr>
          <p:cNvPr id="11" name="Text Box 5"/>
          <p:cNvSpPr txBox="1">
            <a:spLocks noChangeArrowheads="1"/>
          </p:cNvSpPr>
          <p:nvPr/>
        </p:nvSpPr>
        <p:spPr bwMode="auto">
          <a:xfrm>
            <a:off x="6248400" y="1434591"/>
            <a:ext cx="2514600" cy="369332"/>
          </a:xfrm>
          <a:prstGeom prst="rect">
            <a:avLst/>
          </a:prstGeom>
          <a:noFill/>
          <a:ln w="9525">
            <a:noFill/>
            <a:miter lim="800000"/>
            <a:headEnd/>
            <a:tailEnd/>
          </a:ln>
        </p:spPr>
        <p:txBody>
          <a:bodyPr wrap="square">
            <a:spAutoFit/>
          </a:bodyPr>
          <a:lstStyle/>
          <a:p>
            <a:pPr algn="r">
              <a:spcBef>
                <a:spcPct val="50000"/>
              </a:spcBef>
            </a:pPr>
            <a:r>
              <a:rPr lang="en-US" sz="1800" dirty="0">
                <a:solidFill>
                  <a:schemeClr val="bg2"/>
                </a:solidFill>
                <a:latin typeface="Calibri"/>
                <a:cs typeface="Calibri"/>
              </a:rPr>
              <a:t>Figures in </a:t>
            </a:r>
            <a:r>
              <a:rPr lang="en-US" sz="1800" dirty="0" smtClean="0">
                <a:solidFill>
                  <a:schemeClr val="bg2"/>
                </a:solidFill>
                <a:latin typeface="Calibri"/>
                <a:cs typeface="Calibri"/>
              </a:rPr>
              <a:t>numbers</a:t>
            </a:r>
            <a:endParaRPr lang="en-US" sz="1800" dirty="0">
              <a:solidFill>
                <a:schemeClr val="bg2"/>
              </a:solidFill>
              <a:latin typeface="Calibri"/>
              <a:cs typeface="Calibri"/>
            </a:endParaRPr>
          </a:p>
        </p:txBody>
      </p:sp>
      <p:graphicFrame>
        <p:nvGraphicFramePr>
          <p:cNvPr id="12" name="Table 11"/>
          <p:cNvGraphicFramePr>
            <a:graphicFrameLocks noGrp="1"/>
          </p:cNvGraphicFramePr>
          <p:nvPr>
            <p:extLst>
              <p:ext uri="{D42A27DB-BD31-4B8C-83A1-F6EECF244321}">
                <p14:modId xmlns:p14="http://schemas.microsoft.com/office/powerpoint/2010/main" val="2236720169"/>
              </p:ext>
            </p:extLst>
          </p:nvPr>
        </p:nvGraphicFramePr>
        <p:xfrm>
          <a:off x="609600" y="1955800"/>
          <a:ext cx="8077201" cy="1854200"/>
        </p:xfrm>
        <a:graphic>
          <a:graphicData uri="http://schemas.openxmlformats.org/drawingml/2006/table">
            <a:tbl>
              <a:tblPr firstRow="1" bandRow="1">
                <a:tableStyleId>{5C22544A-7EE6-4342-B048-85BDC9FD1C3A}</a:tableStyleId>
              </a:tblPr>
              <a:tblGrid>
                <a:gridCol w="2423159"/>
                <a:gridCol w="1423127"/>
                <a:gridCol w="1384663"/>
                <a:gridCol w="1384663"/>
                <a:gridCol w="1461589"/>
              </a:tblGrid>
              <a:tr h="370840">
                <a:tc>
                  <a:txBody>
                    <a:bodyPr/>
                    <a:lstStyle/>
                    <a:p>
                      <a:pPr algn="l" fontAlgn="ctr"/>
                      <a:r>
                        <a:rPr lang="en-US" sz="1800" b="0" i="0" u="none" strike="noStrike" dirty="0" smtClean="0">
                          <a:effectLst/>
                          <a:latin typeface="Calibri"/>
                          <a:cs typeface="Calibri"/>
                        </a:rPr>
                        <a:t> Station</a:t>
                      </a:r>
                      <a:endParaRPr lang="en-US" sz="1800" b="0" i="0" u="none" strike="noStrike" dirty="0">
                        <a:effectLst/>
                        <a:latin typeface="Calibri"/>
                        <a:cs typeface="Calibri"/>
                      </a:endParaRPr>
                    </a:p>
                  </a:txBody>
                  <a:tcPr marL="0" marR="0" marT="0" marB="0" anchor="ctr">
                    <a:lnL w="12700" cmpd="sng">
                      <a:noFill/>
                    </a:lnL>
                    <a:lnR w="12700" cmpd="sng">
                      <a:noFill/>
                    </a:lnR>
                    <a:lnT w="12700" cmpd="sng">
                      <a:noFill/>
                    </a:lnT>
                    <a:lnB w="38100" cmpd="sng">
                      <a:noFill/>
                    </a:lnB>
                    <a:solidFill>
                      <a:srgbClr val="008000"/>
                    </a:solidFill>
                  </a:tcPr>
                </a:tc>
                <a:tc>
                  <a:txBody>
                    <a:bodyPr/>
                    <a:lstStyle/>
                    <a:p>
                      <a:pPr algn="ctr" fontAlgn="ctr"/>
                      <a:r>
                        <a:rPr lang="en-US" sz="1800" b="0" i="0" u="none" strike="noStrike">
                          <a:effectLst/>
                          <a:latin typeface="Calibri"/>
                          <a:cs typeface="Calibri"/>
                        </a:rPr>
                        <a:t>IGL</a:t>
                      </a:r>
                    </a:p>
                  </a:txBody>
                  <a:tcPr marL="0" marR="0" marT="0" marB="0" anchor="ctr">
                    <a:lnL w="12700" cmpd="sng">
                      <a:noFill/>
                    </a:lnL>
                    <a:lnR w="12700" cmpd="sng">
                      <a:noFill/>
                    </a:lnR>
                    <a:lnT w="12700" cmpd="sng">
                      <a:noFill/>
                    </a:lnT>
                    <a:lnB w="38100" cmpd="sng">
                      <a:noFill/>
                    </a:lnB>
                    <a:solidFill>
                      <a:srgbClr val="008000"/>
                    </a:solidFill>
                  </a:tcPr>
                </a:tc>
                <a:tc>
                  <a:txBody>
                    <a:bodyPr/>
                    <a:lstStyle/>
                    <a:p>
                      <a:pPr algn="ctr" fontAlgn="ctr"/>
                      <a:r>
                        <a:rPr lang="ro-RO" sz="1800" b="0" i="0" u="none" strike="noStrike">
                          <a:effectLst/>
                          <a:latin typeface="Calibri"/>
                          <a:cs typeface="Calibri"/>
                        </a:rPr>
                        <a:t>DTC/  UPSRTC</a:t>
                      </a:r>
                    </a:p>
                  </a:txBody>
                  <a:tcPr marL="0" marR="0" marT="0" marB="0" anchor="ctr">
                    <a:lnL w="12700" cmpd="sng">
                      <a:noFill/>
                    </a:lnL>
                    <a:lnR w="12700" cmpd="sng">
                      <a:noFill/>
                    </a:lnR>
                    <a:lnT w="12700" cmpd="sng">
                      <a:noFill/>
                    </a:lnT>
                    <a:lnB w="38100" cmpd="sng">
                      <a:noFill/>
                    </a:lnB>
                    <a:solidFill>
                      <a:srgbClr val="008000"/>
                    </a:solidFill>
                  </a:tcPr>
                </a:tc>
                <a:tc>
                  <a:txBody>
                    <a:bodyPr/>
                    <a:lstStyle/>
                    <a:p>
                      <a:pPr algn="ctr" fontAlgn="ctr"/>
                      <a:r>
                        <a:rPr lang="en-US" sz="1800" b="0" i="0" u="none" strike="noStrike">
                          <a:effectLst/>
                          <a:latin typeface="Calibri"/>
                          <a:cs typeface="Calibri"/>
                        </a:rPr>
                        <a:t>OMC</a:t>
                      </a:r>
                    </a:p>
                  </a:txBody>
                  <a:tcPr marL="0" marR="0" marT="0" marB="0" anchor="ctr">
                    <a:lnL w="12700" cmpd="sng">
                      <a:noFill/>
                    </a:lnL>
                    <a:lnR w="12700" cmpd="sng">
                      <a:noFill/>
                    </a:lnR>
                    <a:lnT w="12700" cmpd="sng">
                      <a:noFill/>
                    </a:lnT>
                    <a:lnB w="38100" cmpd="sng">
                      <a:noFill/>
                    </a:lnB>
                    <a:solidFill>
                      <a:srgbClr val="008000"/>
                    </a:solidFill>
                  </a:tcPr>
                </a:tc>
                <a:tc>
                  <a:txBody>
                    <a:bodyPr/>
                    <a:lstStyle/>
                    <a:p>
                      <a:pPr algn="ctr" fontAlgn="ctr"/>
                      <a:r>
                        <a:rPr lang="sk-SK" sz="1800" b="0" i="0" u="none" strike="noStrike" dirty="0" smtClean="0">
                          <a:effectLst/>
                          <a:latin typeface="Calibri"/>
                          <a:cs typeface="Calibri"/>
                        </a:rPr>
                        <a:t>Total</a:t>
                      </a:r>
                      <a:endParaRPr lang="sk-SK" sz="1800" b="0" i="0" u="none" strike="noStrike" dirty="0">
                        <a:effectLst/>
                        <a:latin typeface="Calibri"/>
                        <a:cs typeface="Calibri"/>
                      </a:endParaRPr>
                    </a:p>
                  </a:txBody>
                  <a:tcPr marL="0" marR="0" marT="0" marB="0" anchor="ctr">
                    <a:lnL w="12700" cmpd="sng">
                      <a:noFill/>
                    </a:lnL>
                    <a:lnR w="12700" cmpd="sng">
                      <a:noFill/>
                    </a:lnR>
                    <a:lnT w="12700" cmpd="sng">
                      <a:noFill/>
                    </a:lnT>
                    <a:lnB w="38100" cmpd="sng">
                      <a:noFill/>
                    </a:lnB>
                    <a:solidFill>
                      <a:srgbClr val="008000"/>
                    </a:solidFill>
                  </a:tcPr>
                </a:tc>
              </a:tr>
              <a:tr h="370840">
                <a:tc>
                  <a:txBody>
                    <a:bodyPr/>
                    <a:lstStyle/>
                    <a:p>
                      <a:pPr algn="l" fontAlgn="ctr"/>
                      <a:r>
                        <a:rPr lang="de-DE" sz="1800" b="0" i="0" u="none" strike="noStrike" dirty="0">
                          <a:effectLst/>
                          <a:latin typeface="Calibri"/>
                          <a:cs typeface="Calibri"/>
                        </a:rPr>
                        <a:t>Online</a:t>
                      </a:r>
                    </a:p>
                  </a:txBody>
                  <a:tcPr marL="0" marR="0" marT="0" marB="0" anchor="ctr">
                    <a:lnL w="12700" cmpd="sng">
                      <a:noFill/>
                    </a:lnL>
                    <a:lnR w="12700" cmpd="sng">
                      <a:noFill/>
                    </a:lnR>
                    <a:lnT w="38100" cmpd="sng">
                      <a:noFill/>
                    </a:lnT>
                    <a:lnB w="6350" cap="flat" cmpd="sng" algn="ctr">
                      <a:solidFill>
                        <a:scrgbClr r="0" g="0" b="0"/>
                      </a:solidFill>
                      <a:prstDash val="solid"/>
                      <a:round/>
                      <a:headEnd type="none" w="med" len="med"/>
                      <a:tailEnd type="none" w="med" len="med"/>
                    </a:lnB>
                    <a:noFill/>
                  </a:tcPr>
                </a:tc>
                <a:tc>
                  <a:txBody>
                    <a:bodyPr/>
                    <a:lstStyle/>
                    <a:p>
                      <a:pPr algn="ctr" fontAlgn="ctr"/>
                      <a:r>
                        <a:rPr lang="is-IS" sz="1800" b="0" i="0" u="none" strike="noStrike">
                          <a:effectLst/>
                          <a:latin typeface="Calibri"/>
                          <a:cs typeface="Calibri"/>
                        </a:rPr>
                        <a:t>135</a:t>
                      </a:r>
                    </a:p>
                  </a:txBody>
                  <a:tcPr marL="0" marR="0" marT="0" marB="0" anchor="ctr">
                    <a:lnL w="12700" cmpd="sng">
                      <a:noFill/>
                    </a:lnL>
                    <a:lnR w="12700" cmpd="sng">
                      <a:noFill/>
                    </a:lnR>
                    <a:lnT w="38100" cmpd="sng">
                      <a:noFill/>
                    </a:lnT>
                    <a:lnB w="6350" cap="flat" cmpd="sng" algn="ctr">
                      <a:solidFill>
                        <a:scrgbClr r="0" g="0" b="0"/>
                      </a:solidFill>
                      <a:prstDash val="solid"/>
                      <a:round/>
                      <a:headEnd type="none" w="med" len="med"/>
                      <a:tailEnd type="none" w="med" len="med"/>
                    </a:lnB>
                    <a:noFill/>
                  </a:tcPr>
                </a:tc>
                <a:tc>
                  <a:txBody>
                    <a:bodyPr/>
                    <a:lstStyle/>
                    <a:p>
                      <a:pPr algn="ctr" fontAlgn="ctr"/>
                      <a:r>
                        <a:rPr lang="en-US" sz="1800" b="0" i="0" u="none" strike="noStrike">
                          <a:effectLst/>
                          <a:latin typeface="Calibri"/>
                          <a:cs typeface="Calibri"/>
                        </a:rPr>
                        <a:t>55</a:t>
                      </a:r>
                    </a:p>
                  </a:txBody>
                  <a:tcPr marL="0" marR="0" marT="0" marB="0" anchor="ctr">
                    <a:lnL w="12700" cmpd="sng">
                      <a:noFill/>
                    </a:lnL>
                    <a:lnR w="12700" cmpd="sng">
                      <a:noFill/>
                    </a:lnR>
                    <a:lnT w="38100" cmpd="sng">
                      <a:noFill/>
                    </a:lnT>
                    <a:lnB w="6350" cap="flat" cmpd="sng" algn="ctr">
                      <a:solidFill>
                        <a:scrgbClr r="0" g="0" b="0"/>
                      </a:solidFill>
                      <a:prstDash val="solid"/>
                      <a:round/>
                      <a:headEnd type="none" w="med" len="med"/>
                      <a:tailEnd type="none" w="med" len="med"/>
                    </a:lnB>
                    <a:noFill/>
                  </a:tcPr>
                </a:tc>
                <a:tc>
                  <a:txBody>
                    <a:bodyPr/>
                    <a:lstStyle/>
                    <a:p>
                      <a:pPr algn="ctr" fontAlgn="ctr"/>
                      <a:r>
                        <a:rPr lang="fi-FI" sz="1800" b="0" i="0" u="none" strike="noStrike">
                          <a:effectLst/>
                          <a:latin typeface="Calibri"/>
                          <a:cs typeface="Calibri"/>
                        </a:rPr>
                        <a:t>186</a:t>
                      </a:r>
                    </a:p>
                  </a:txBody>
                  <a:tcPr marL="0" marR="0" marT="0" marB="0" anchor="ctr">
                    <a:lnL w="12700" cmpd="sng">
                      <a:noFill/>
                    </a:lnL>
                    <a:lnR w="12700" cmpd="sng">
                      <a:noFill/>
                    </a:lnR>
                    <a:lnT w="38100" cmpd="sng">
                      <a:noFill/>
                    </a:lnT>
                    <a:lnB w="6350" cap="flat" cmpd="sng" algn="ctr">
                      <a:solidFill>
                        <a:scrgbClr r="0" g="0" b="0"/>
                      </a:solidFill>
                      <a:prstDash val="solid"/>
                      <a:round/>
                      <a:headEnd type="none" w="med" len="med"/>
                      <a:tailEnd type="none" w="med" len="med"/>
                    </a:lnB>
                    <a:noFill/>
                  </a:tcPr>
                </a:tc>
                <a:tc>
                  <a:txBody>
                    <a:bodyPr/>
                    <a:lstStyle/>
                    <a:p>
                      <a:pPr algn="ctr" fontAlgn="ctr"/>
                      <a:r>
                        <a:rPr lang="is-IS" sz="1800" b="0" i="0" u="none" strike="noStrike">
                          <a:effectLst/>
                          <a:latin typeface="Calibri"/>
                          <a:cs typeface="Calibri"/>
                        </a:rPr>
                        <a:t>376</a:t>
                      </a:r>
                    </a:p>
                  </a:txBody>
                  <a:tcPr marL="0" marR="0" marT="0" marB="0" anchor="ctr">
                    <a:lnL w="12700" cmpd="sng">
                      <a:noFill/>
                    </a:lnL>
                    <a:lnR w="12700" cmpd="sng">
                      <a:noFill/>
                    </a:lnR>
                    <a:lnT w="38100" cmpd="sng">
                      <a:noFill/>
                    </a:lnT>
                    <a:lnB w="6350" cap="flat" cmpd="sng" algn="ctr">
                      <a:solidFill>
                        <a:scrgbClr r="0" g="0" b="0"/>
                      </a:solidFill>
                      <a:prstDash val="solid"/>
                      <a:round/>
                      <a:headEnd type="none" w="med" len="med"/>
                      <a:tailEnd type="none" w="med" len="med"/>
                    </a:lnB>
                    <a:noFill/>
                  </a:tcPr>
                </a:tc>
              </a:tr>
              <a:tr h="370840">
                <a:tc>
                  <a:txBody>
                    <a:bodyPr/>
                    <a:lstStyle/>
                    <a:p>
                      <a:pPr algn="l" fontAlgn="ctr"/>
                      <a:r>
                        <a:rPr lang="en-US" sz="1800" b="0" i="0" u="none" strike="noStrike" dirty="0">
                          <a:effectLst/>
                          <a:latin typeface="Calibri"/>
                          <a:cs typeface="Calibri"/>
                        </a:rPr>
                        <a:t>Daughter Booster</a:t>
                      </a:r>
                    </a:p>
                  </a:txBody>
                  <a:tcPr marL="0" marR="0" marT="0" marB="0" anchor="ctr">
                    <a:lnL w="12700" cmpd="sng">
                      <a:noFill/>
                    </a:lnL>
                    <a:lnR w="12700" cmpd="sng">
                      <a:noFill/>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noFill/>
                  </a:tcPr>
                </a:tc>
                <a:tc>
                  <a:txBody>
                    <a:bodyPr/>
                    <a:lstStyle/>
                    <a:p>
                      <a:pPr algn="ctr" fontAlgn="ctr"/>
                      <a:r>
                        <a:rPr lang="en-US" sz="1800" b="0" i="0" u="none" strike="noStrike">
                          <a:effectLst/>
                          <a:latin typeface="Calibri"/>
                          <a:cs typeface="Calibri"/>
                        </a:rPr>
                        <a:t>0</a:t>
                      </a:r>
                    </a:p>
                  </a:txBody>
                  <a:tcPr marL="0" marR="0" marT="0" marB="0" anchor="ctr">
                    <a:lnL w="12700" cmpd="sng">
                      <a:noFill/>
                    </a:lnL>
                    <a:lnR w="12700" cmpd="sng">
                      <a:noFill/>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noFill/>
                  </a:tcPr>
                </a:tc>
                <a:tc>
                  <a:txBody>
                    <a:bodyPr/>
                    <a:lstStyle/>
                    <a:p>
                      <a:pPr algn="ctr" fontAlgn="ctr"/>
                      <a:r>
                        <a:rPr lang="en-US" sz="1800" b="0" i="0" u="none" strike="noStrike">
                          <a:effectLst/>
                          <a:latin typeface="Calibri"/>
                          <a:cs typeface="Calibri"/>
                        </a:rPr>
                        <a:t>0</a:t>
                      </a:r>
                    </a:p>
                  </a:txBody>
                  <a:tcPr marL="0" marR="0" marT="0" marB="0" anchor="ctr">
                    <a:lnL w="12700" cmpd="sng">
                      <a:noFill/>
                    </a:lnL>
                    <a:lnR w="12700" cmpd="sng">
                      <a:noFill/>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noFill/>
                  </a:tcPr>
                </a:tc>
                <a:tc>
                  <a:txBody>
                    <a:bodyPr/>
                    <a:lstStyle/>
                    <a:p>
                      <a:pPr algn="ctr" fontAlgn="ctr"/>
                      <a:r>
                        <a:rPr lang="en-US" sz="1800" b="0" i="0" u="none" strike="noStrike">
                          <a:effectLst/>
                          <a:latin typeface="Calibri"/>
                          <a:cs typeface="Calibri"/>
                        </a:rPr>
                        <a:t>41</a:t>
                      </a:r>
                    </a:p>
                  </a:txBody>
                  <a:tcPr marL="0" marR="0" marT="0" marB="0" anchor="ctr">
                    <a:lnL w="12700" cmpd="sng">
                      <a:noFill/>
                    </a:lnL>
                    <a:lnR w="12700" cmpd="sng">
                      <a:noFill/>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noFill/>
                  </a:tcPr>
                </a:tc>
                <a:tc>
                  <a:txBody>
                    <a:bodyPr/>
                    <a:lstStyle/>
                    <a:p>
                      <a:pPr algn="ctr" fontAlgn="ctr"/>
                      <a:r>
                        <a:rPr lang="en-US" sz="1800" b="0" i="0" u="none" strike="noStrike">
                          <a:effectLst/>
                          <a:latin typeface="Calibri"/>
                          <a:cs typeface="Calibri"/>
                        </a:rPr>
                        <a:t>41</a:t>
                      </a:r>
                    </a:p>
                  </a:txBody>
                  <a:tcPr marL="0" marR="0" marT="0" marB="0" anchor="ctr">
                    <a:lnL w="12700" cmpd="sng">
                      <a:noFill/>
                    </a:lnL>
                    <a:lnR w="12700" cmpd="sng">
                      <a:noFill/>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noFill/>
                  </a:tcPr>
                </a:tc>
              </a:tr>
              <a:tr h="370840">
                <a:tc>
                  <a:txBody>
                    <a:bodyPr/>
                    <a:lstStyle/>
                    <a:p>
                      <a:pPr algn="l" fontAlgn="ctr"/>
                      <a:r>
                        <a:rPr lang="en-US" sz="1800" b="0" i="0" u="none" strike="noStrike">
                          <a:effectLst/>
                          <a:latin typeface="Calibri"/>
                          <a:cs typeface="Calibri"/>
                        </a:rPr>
                        <a:t>Daughter</a:t>
                      </a:r>
                    </a:p>
                  </a:txBody>
                  <a:tcPr marL="0" marR="0" marT="0" marB="0" anchor="ctr">
                    <a:lnL w="12700" cmpd="sng">
                      <a:noFill/>
                    </a:lnL>
                    <a:lnR w="12700" cmpd="sng">
                      <a:noFill/>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noFill/>
                  </a:tcPr>
                </a:tc>
                <a:tc>
                  <a:txBody>
                    <a:bodyPr/>
                    <a:lstStyle/>
                    <a:p>
                      <a:pPr algn="ctr" fontAlgn="ctr"/>
                      <a:r>
                        <a:rPr lang="en-US" sz="1800" b="0" i="0" u="none" strike="noStrike">
                          <a:effectLst/>
                          <a:latin typeface="Calibri"/>
                          <a:cs typeface="Calibri"/>
                        </a:rPr>
                        <a:t>0</a:t>
                      </a:r>
                    </a:p>
                  </a:txBody>
                  <a:tcPr marL="0" marR="0" marT="0" marB="0" anchor="ctr">
                    <a:lnL w="12700" cmpd="sng">
                      <a:noFill/>
                    </a:lnL>
                    <a:lnR w="12700" cmpd="sng">
                      <a:noFill/>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noFill/>
                  </a:tcPr>
                </a:tc>
                <a:tc>
                  <a:txBody>
                    <a:bodyPr/>
                    <a:lstStyle/>
                    <a:p>
                      <a:pPr algn="ctr" fontAlgn="ctr"/>
                      <a:r>
                        <a:rPr lang="en-US" sz="1800" b="0" i="0" u="none" strike="noStrike">
                          <a:effectLst/>
                          <a:latin typeface="Calibri"/>
                          <a:cs typeface="Calibri"/>
                        </a:rPr>
                        <a:t>0</a:t>
                      </a:r>
                    </a:p>
                  </a:txBody>
                  <a:tcPr marL="0" marR="0" marT="0" marB="0" anchor="ctr">
                    <a:lnL w="12700" cmpd="sng">
                      <a:noFill/>
                    </a:lnL>
                    <a:lnR w="12700" cmpd="sng">
                      <a:noFill/>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noFill/>
                  </a:tcPr>
                </a:tc>
                <a:tc>
                  <a:txBody>
                    <a:bodyPr/>
                    <a:lstStyle/>
                    <a:p>
                      <a:pPr algn="ctr" fontAlgn="ctr"/>
                      <a:r>
                        <a:rPr lang="en-US" sz="1800" b="0" i="0" u="none" strike="noStrike">
                          <a:effectLst/>
                          <a:latin typeface="Calibri"/>
                          <a:cs typeface="Calibri"/>
                        </a:rPr>
                        <a:t>4</a:t>
                      </a:r>
                    </a:p>
                  </a:txBody>
                  <a:tcPr marL="0" marR="0" marT="0" marB="0" anchor="ctr">
                    <a:lnL w="12700" cmpd="sng">
                      <a:noFill/>
                    </a:lnL>
                    <a:lnR w="12700" cmpd="sng">
                      <a:noFill/>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noFill/>
                  </a:tcPr>
                </a:tc>
                <a:tc>
                  <a:txBody>
                    <a:bodyPr/>
                    <a:lstStyle/>
                    <a:p>
                      <a:pPr algn="ctr" fontAlgn="ctr"/>
                      <a:r>
                        <a:rPr lang="en-US" sz="1800" b="0" i="0" u="none" strike="noStrike">
                          <a:effectLst/>
                          <a:latin typeface="Calibri"/>
                          <a:cs typeface="Calibri"/>
                        </a:rPr>
                        <a:t>4</a:t>
                      </a:r>
                    </a:p>
                  </a:txBody>
                  <a:tcPr marL="0" marR="0" marT="0" marB="0" anchor="ctr">
                    <a:lnL w="12700" cmpd="sng">
                      <a:noFill/>
                    </a:lnL>
                    <a:lnR w="12700" cmpd="sng">
                      <a:noFill/>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noFill/>
                  </a:tcPr>
                </a:tc>
              </a:tr>
              <a:tr h="370840">
                <a:tc>
                  <a:txBody>
                    <a:bodyPr/>
                    <a:lstStyle/>
                    <a:p>
                      <a:pPr algn="l" fontAlgn="ctr"/>
                      <a:r>
                        <a:rPr lang="nb-NO" sz="1800" b="0" i="0" u="none" strike="noStrike" dirty="0">
                          <a:effectLst/>
                          <a:latin typeface="Calibri"/>
                          <a:cs typeface="Calibri"/>
                        </a:rPr>
                        <a:t>Total</a:t>
                      </a:r>
                    </a:p>
                  </a:txBody>
                  <a:tcPr marL="0" marR="0" marT="0" marB="0" anchor="ctr">
                    <a:lnL w="12700" cmpd="sng">
                      <a:noFill/>
                    </a:lnL>
                    <a:lnR w="12700" cmpd="sng">
                      <a:noFill/>
                    </a:lnR>
                    <a:lnT w="635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ctr"/>
                      <a:r>
                        <a:rPr lang="is-IS" sz="1800" b="0" i="0" u="none" strike="noStrike">
                          <a:effectLst/>
                          <a:latin typeface="Calibri"/>
                          <a:cs typeface="Calibri"/>
                        </a:rPr>
                        <a:t>135</a:t>
                      </a:r>
                    </a:p>
                  </a:txBody>
                  <a:tcPr marL="0" marR="0" marT="0" marB="0" anchor="ctr">
                    <a:lnL w="12700" cmpd="sng">
                      <a:noFill/>
                    </a:lnL>
                    <a:lnR w="12700" cmpd="sng">
                      <a:noFill/>
                    </a:lnR>
                    <a:lnT w="635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ctr"/>
                      <a:r>
                        <a:rPr lang="en-US" sz="1800" b="0" i="0" u="none" strike="noStrike">
                          <a:effectLst/>
                          <a:latin typeface="Calibri"/>
                          <a:cs typeface="Calibri"/>
                        </a:rPr>
                        <a:t>55</a:t>
                      </a:r>
                    </a:p>
                  </a:txBody>
                  <a:tcPr marL="0" marR="0" marT="0" marB="0" anchor="ctr">
                    <a:lnL w="12700" cmpd="sng">
                      <a:noFill/>
                    </a:lnL>
                    <a:lnR w="12700" cmpd="sng">
                      <a:noFill/>
                    </a:lnR>
                    <a:lnT w="635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ctr"/>
                      <a:r>
                        <a:rPr lang="is-IS" sz="1800" b="0" i="0" u="none" strike="noStrike">
                          <a:effectLst/>
                          <a:latin typeface="Calibri"/>
                          <a:cs typeface="Calibri"/>
                        </a:rPr>
                        <a:t>231</a:t>
                      </a:r>
                    </a:p>
                  </a:txBody>
                  <a:tcPr marL="0" marR="0" marT="0" marB="0" anchor="ctr">
                    <a:lnL w="12700" cmpd="sng">
                      <a:noFill/>
                    </a:lnL>
                    <a:lnR w="12700" cmpd="sng">
                      <a:noFill/>
                    </a:lnR>
                    <a:lnT w="635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ctr"/>
                      <a:r>
                        <a:rPr lang="cs-CZ" sz="1800" b="0" i="0" u="none" strike="noStrike" dirty="0">
                          <a:effectLst/>
                          <a:latin typeface="Calibri"/>
                          <a:cs typeface="Calibri"/>
                        </a:rPr>
                        <a:t>421</a:t>
                      </a:r>
                    </a:p>
                  </a:txBody>
                  <a:tcPr marL="0" marR="0" marT="0" marB="0" anchor="ctr">
                    <a:lnL w="12700" cmpd="sng">
                      <a:noFill/>
                    </a:lnL>
                    <a:lnR w="12700" cmpd="sng">
                      <a:noFill/>
                    </a:lnR>
                    <a:lnT w="635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854225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A20C9229-468A-4B77-9FD1-A851FA028C08}" type="slidenum">
              <a:rPr lang="en-US" smtClean="0"/>
              <a:pPr>
                <a:defRPr/>
              </a:pPr>
              <a:t>13</a:t>
            </a:fld>
            <a:endParaRPr lang="en-US"/>
          </a:p>
        </p:txBody>
      </p:sp>
      <p:sp>
        <p:nvSpPr>
          <p:cNvPr id="7" name="Rectangle 2"/>
          <p:cNvSpPr txBox="1">
            <a:spLocks noRot="1" noChangeArrowheads="1"/>
          </p:cNvSpPr>
          <p:nvPr/>
        </p:nvSpPr>
        <p:spPr>
          <a:xfrm>
            <a:off x="457200" y="122238"/>
            <a:ext cx="8229600" cy="639762"/>
          </a:xfrm>
          <a:prstGeom prst="rect">
            <a:avLst/>
          </a:prstGeom>
        </p:spPr>
        <p:txBody>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a:lstStyle>
          <a:p>
            <a:pPr algn="l" eaLnBrk="1" hangingPunct="1">
              <a:defRPr/>
            </a:pPr>
            <a:r>
              <a:rPr lang="en-US" sz="3600" b="0" dirty="0">
                <a:solidFill>
                  <a:schemeClr val="bg2"/>
                </a:solidFill>
                <a:effectLst/>
                <a:latin typeface="Calibri"/>
                <a:cs typeface="Calibri"/>
              </a:rPr>
              <a:t>CNG Vehicles</a:t>
            </a:r>
            <a:endParaRPr lang="en-US" sz="3600" b="0" dirty="0" smtClean="0">
              <a:solidFill>
                <a:schemeClr val="bg2"/>
              </a:solidFill>
              <a:effectLst/>
              <a:latin typeface="Calibri"/>
              <a:cs typeface="Calibri"/>
            </a:endParaRPr>
          </a:p>
        </p:txBody>
      </p:sp>
      <p:sp>
        <p:nvSpPr>
          <p:cNvPr id="11" name="TextBox 10"/>
          <p:cNvSpPr txBox="1"/>
          <p:nvPr/>
        </p:nvSpPr>
        <p:spPr>
          <a:xfrm>
            <a:off x="533400" y="6019800"/>
            <a:ext cx="8229600" cy="276999"/>
          </a:xfrm>
          <a:prstGeom prst="rect">
            <a:avLst/>
          </a:prstGeom>
          <a:noFill/>
        </p:spPr>
        <p:txBody>
          <a:bodyPr wrap="square" rtlCol="0">
            <a:spAutoFit/>
          </a:bodyPr>
          <a:lstStyle/>
          <a:p>
            <a:r>
              <a:rPr lang="en-US" sz="1200" dirty="0" smtClean="0">
                <a:solidFill>
                  <a:schemeClr val="bg2"/>
                </a:solidFill>
                <a:latin typeface="Calibri"/>
                <a:cs typeface="Calibri"/>
              </a:rPr>
              <a:t>Estimated figures based on various sources.</a:t>
            </a:r>
            <a:endParaRPr lang="en-US" sz="1200" dirty="0">
              <a:solidFill>
                <a:schemeClr val="bg2"/>
              </a:solidFill>
              <a:latin typeface="Calibri"/>
              <a:cs typeface="Calibri"/>
            </a:endParaRPr>
          </a:p>
        </p:txBody>
      </p:sp>
      <p:sp>
        <p:nvSpPr>
          <p:cNvPr id="8" name="Text Box 5"/>
          <p:cNvSpPr txBox="1">
            <a:spLocks noChangeArrowheads="1"/>
          </p:cNvSpPr>
          <p:nvPr/>
        </p:nvSpPr>
        <p:spPr bwMode="auto">
          <a:xfrm>
            <a:off x="6248400" y="1448815"/>
            <a:ext cx="2514600" cy="369332"/>
          </a:xfrm>
          <a:prstGeom prst="rect">
            <a:avLst/>
          </a:prstGeom>
          <a:noFill/>
          <a:ln w="9525">
            <a:noFill/>
            <a:miter lim="800000"/>
            <a:headEnd/>
            <a:tailEnd/>
          </a:ln>
        </p:spPr>
        <p:txBody>
          <a:bodyPr wrap="square">
            <a:spAutoFit/>
          </a:bodyPr>
          <a:lstStyle/>
          <a:p>
            <a:pPr algn="r">
              <a:spcBef>
                <a:spcPct val="50000"/>
              </a:spcBef>
            </a:pPr>
            <a:r>
              <a:rPr lang="en-US" sz="1800" dirty="0">
                <a:solidFill>
                  <a:schemeClr val="bg2"/>
                </a:solidFill>
                <a:latin typeface="Calibri"/>
                <a:cs typeface="Calibri"/>
              </a:rPr>
              <a:t>Figures in </a:t>
            </a:r>
            <a:r>
              <a:rPr lang="en-US" sz="1800" dirty="0" smtClean="0">
                <a:solidFill>
                  <a:schemeClr val="bg2"/>
                </a:solidFill>
                <a:latin typeface="Calibri"/>
                <a:cs typeface="Calibri"/>
              </a:rPr>
              <a:t>numbers</a:t>
            </a:r>
            <a:endParaRPr lang="en-US" sz="1800" dirty="0">
              <a:solidFill>
                <a:schemeClr val="bg2"/>
              </a:solidFill>
              <a:latin typeface="Calibri"/>
              <a:cs typeface="Calibri"/>
            </a:endParaRPr>
          </a:p>
        </p:txBody>
      </p:sp>
      <p:graphicFrame>
        <p:nvGraphicFramePr>
          <p:cNvPr id="13" name="Table 12"/>
          <p:cNvGraphicFramePr>
            <a:graphicFrameLocks noGrp="1"/>
          </p:cNvGraphicFramePr>
          <p:nvPr>
            <p:extLst>
              <p:ext uri="{D42A27DB-BD31-4B8C-83A1-F6EECF244321}">
                <p14:modId xmlns:p14="http://schemas.microsoft.com/office/powerpoint/2010/main" val="1802033026"/>
              </p:ext>
            </p:extLst>
          </p:nvPr>
        </p:nvGraphicFramePr>
        <p:xfrm>
          <a:off x="609600" y="1970024"/>
          <a:ext cx="8077202" cy="2086863"/>
        </p:xfrm>
        <a:graphic>
          <a:graphicData uri="http://schemas.openxmlformats.org/drawingml/2006/table">
            <a:tbl>
              <a:tblPr firstRow="1" bandRow="1">
                <a:tableStyleId>{5C22544A-7EE6-4342-B048-85BDC9FD1C3A}</a:tableStyleId>
              </a:tblPr>
              <a:tblGrid>
                <a:gridCol w="1676400"/>
                <a:gridCol w="990600"/>
                <a:gridCol w="1143000"/>
                <a:gridCol w="1066800"/>
                <a:gridCol w="1066800"/>
                <a:gridCol w="1066800"/>
                <a:gridCol w="1066802"/>
              </a:tblGrid>
              <a:tr h="370840">
                <a:tc>
                  <a:txBody>
                    <a:bodyPr/>
                    <a:lstStyle/>
                    <a:p>
                      <a:pPr algn="l">
                        <a:lnSpc>
                          <a:spcPct val="110000"/>
                        </a:lnSpc>
                      </a:pPr>
                      <a:endParaRPr lang="en-US" sz="1800" b="0" dirty="0">
                        <a:latin typeface="Calibri"/>
                        <a:cs typeface="Calibri"/>
                      </a:endParaRPr>
                    </a:p>
                  </a:txBody>
                  <a:tcPr>
                    <a:lnL w="12700" cmpd="sng">
                      <a:noFill/>
                    </a:lnL>
                    <a:lnR w="12700" cmpd="sng">
                      <a:noFill/>
                    </a:lnR>
                    <a:lnT w="12700" cmpd="sng">
                      <a:noFill/>
                    </a:lnT>
                    <a:lnB w="38100" cmpd="sng">
                      <a:noFill/>
                    </a:lnB>
                    <a:solidFill>
                      <a:srgbClr val="008000"/>
                    </a:solidFill>
                  </a:tcPr>
                </a:tc>
                <a:tc>
                  <a:txBody>
                    <a:bodyPr/>
                    <a:lstStyle/>
                    <a:p>
                      <a:pPr algn="r" fontAlgn="ctr">
                        <a:lnSpc>
                          <a:spcPct val="110000"/>
                        </a:lnSpc>
                      </a:pPr>
                      <a:r>
                        <a:rPr lang="en-US" sz="1800" b="0" i="0" u="none" strike="noStrike" dirty="0">
                          <a:effectLst/>
                          <a:latin typeface="Calibri"/>
                          <a:cs typeface="Calibri"/>
                        </a:rPr>
                        <a:t>March'13</a:t>
                      </a:r>
                    </a:p>
                  </a:txBody>
                  <a:tcPr marL="0" marR="0" marT="0" marB="0" anchor="ctr">
                    <a:lnL w="12700" cmpd="sng">
                      <a:noFill/>
                    </a:lnL>
                    <a:lnR w="12700" cmpd="sng">
                      <a:noFill/>
                    </a:lnR>
                    <a:lnT w="12700" cmpd="sng">
                      <a:noFill/>
                    </a:lnT>
                    <a:lnB w="38100" cmpd="sng">
                      <a:noFill/>
                    </a:lnB>
                    <a:solidFill>
                      <a:srgbClr val="008000"/>
                    </a:solidFill>
                  </a:tcPr>
                </a:tc>
                <a:tc>
                  <a:txBody>
                    <a:bodyPr/>
                    <a:lstStyle/>
                    <a:p>
                      <a:pPr algn="r" fontAlgn="ctr">
                        <a:lnSpc>
                          <a:spcPct val="110000"/>
                        </a:lnSpc>
                      </a:pPr>
                      <a:r>
                        <a:rPr lang="en-US" sz="1800" b="0" i="0" u="none" strike="noStrike" dirty="0">
                          <a:effectLst/>
                          <a:latin typeface="Calibri"/>
                          <a:cs typeface="Calibri"/>
                        </a:rPr>
                        <a:t>March'14</a:t>
                      </a:r>
                    </a:p>
                  </a:txBody>
                  <a:tcPr marL="0" marR="0" marT="0" marB="0" anchor="ctr">
                    <a:lnL w="12700" cmpd="sng">
                      <a:noFill/>
                    </a:lnL>
                    <a:lnR w="12700" cmpd="sng">
                      <a:noFill/>
                    </a:lnR>
                    <a:lnT w="12700" cmpd="sng">
                      <a:noFill/>
                    </a:lnT>
                    <a:lnB w="38100" cmpd="sng">
                      <a:noFill/>
                    </a:lnB>
                    <a:solidFill>
                      <a:srgbClr val="008000"/>
                    </a:solidFill>
                  </a:tcPr>
                </a:tc>
                <a:tc>
                  <a:txBody>
                    <a:bodyPr/>
                    <a:lstStyle/>
                    <a:p>
                      <a:pPr algn="r" fontAlgn="ctr">
                        <a:lnSpc>
                          <a:spcPct val="110000"/>
                        </a:lnSpc>
                      </a:pPr>
                      <a:r>
                        <a:rPr lang="en-US" sz="1800" b="0" i="0" u="none" strike="noStrike">
                          <a:effectLst/>
                          <a:latin typeface="Calibri"/>
                          <a:cs typeface="Calibri"/>
                        </a:rPr>
                        <a:t>March'15 </a:t>
                      </a:r>
                    </a:p>
                  </a:txBody>
                  <a:tcPr marL="0" marR="0" marT="0" marB="0" anchor="ctr">
                    <a:lnL w="12700" cmpd="sng">
                      <a:noFill/>
                    </a:lnL>
                    <a:lnR w="12700" cmpd="sng">
                      <a:noFill/>
                    </a:lnR>
                    <a:lnT w="12700" cmpd="sng">
                      <a:noFill/>
                    </a:lnT>
                    <a:lnB w="38100" cmpd="sng">
                      <a:noFill/>
                    </a:lnB>
                    <a:solidFill>
                      <a:srgbClr val="008000"/>
                    </a:solidFill>
                  </a:tcPr>
                </a:tc>
                <a:tc>
                  <a:txBody>
                    <a:bodyPr/>
                    <a:lstStyle/>
                    <a:p>
                      <a:pPr algn="r" fontAlgn="ctr">
                        <a:lnSpc>
                          <a:spcPct val="110000"/>
                        </a:lnSpc>
                      </a:pPr>
                      <a:r>
                        <a:rPr lang="en-US" sz="1800" b="0" i="0" u="none" strike="noStrike">
                          <a:effectLst/>
                          <a:latin typeface="Calibri"/>
                          <a:cs typeface="Calibri"/>
                        </a:rPr>
                        <a:t>March'16</a:t>
                      </a:r>
                    </a:p>
                  </a:txBody>
                  <a:tcPr marL="0" marR="0" marT="0" marB="0" anchor="ctr">
                    <a:lnL w="12700" cmpd="sng">
                      <a:noFill/>
                    </a:lnL>
                    <a:lnR w="12700" cmpd="sng">
                      <a:noFill/>
                    </a:lnR>
                    <a:lnT w="12700" cmpd="sng">
                      <a:noFill/>
                    </a:lnT>
                    <a:lnB w="38100" cmpd="sng">
                      <a:noFill/>
                    </a:lnB>
                    <a:solidFill>
                      <a:srgbClr val="008000"/>
                    </a:solidFill>
                  </a:tcPr>
                </a:tc>
                <a:tc>
                  <a:txBody>
                    <a:bodyPr/>
                    <a:lstStyle/>
                    <a:p>
                      <a:pPr algn="r" fontAlgn="ctr">
                        <a:lnSpc>
                          <a:spcPct val="110000"/>
                        </a:lnSpc>
                      </a:pPr>
                      <a:r>
                        <a:rPr lang="en-US" sz="1800" b="0" i="0" u="none" strike="noStrike">
                          <a:effectLst/>
                          <a:latin typeface="Calibri"/>
                          <a:cs typeface="Calibri"/>
                        </a:rPr>
                        <a:t>March'17</a:t>
                      </a:r>
                    </a:p>
                  </a:txBody>
                  <a:tcPr marL="0" marR="0" marT="0" marB="0" anchor="ctr">
                    <a:lnL w="12700" cmpd="sng">
                      <a:noFill/>
                    </a:lnL>
                    <a:lnR w="12700" cmpd="sng">
                      <a:noFill/>
                    </a:lnR>
                    <a:lnT w="12700" cmpd="sng">
                      <a:noFill/>
                    </a:lnT>
                    <a:lnB w="38100" cmpd="sng">
                      <a:noFill/>
                    </a:lnB>
                    <a:solidFill>
                      <a:srgbClr val="008000"/>
                    </a:solidFill>
                  </a:tcPr>
                </a:tc>
                <a:tc>
                  <a:txBody>
                    <a:bodyPr/>
                    <a:lstStyle/>
                    <a:p>
                      <a:pPr algn="r" fontAlgn="ctr">
                        <a:lnSpc>
                          <a:spcPct val="110000"/>
                        </a:lnSpc>
                      </a:pPr>
                      <a:r>
                        <a:rPr lang="en-US" sz="1800" b="0" i="0" u="none" strike="noStrike" dirty="0">
                          <a:effectLst/>
                          <a:latin typeface="Calibri"/>
                          <a:cs typeface="Calibri"/>
                        </a:rPr>
                        <a:t>CAGR last </a:t>
                      </a:r>
                      <a:r>
                        <a:rPr lang="en-US" sz="1800" b="0" i="0" u="none" strike="noStrike" dirty="0" smtClean="0">
                          <a:effectLst/>
                          <a:latin typeface="Calibri"/>
                          <a:cs typeface="Calibri"/>
                        </a:rPr>
                        <a:t/>
                      </a:r>
                      <a:br>
                        <a:rPr lang="en-US" sz="1800" b="0" i="0" u="none" strike="noStrike" dirty="0" smtClean="0">
                          <a:effectLst/>
                          <a:latin typeface="Calibri"/>
                          <a:cs typeface="Calibri"/>
                        </a:rPr>
                      </a:br>
                      <a:r>
                        <a:rPr lang="en-US" sz="1800" b="0" i="0" u="none" strike="noStrike" dirty="0" smtClean="0">
                          <a:effectLst/>
                          <a:latin typeface="Calibri"/>
                          <a:cs typeface="Calibri"/>
                        </a:rPr>
                        <a:t>five </a:t>
                      </a:r>
                      <a:r>
                        <a:rPr lang="en-US" sz="1800" b="0" i="0" u="none" strike="noStrike" dirty="0">
                          <a:effectLst/>
                          <a:latin typeface="Calibri"/>
                          <a:cs typeface="Calibri"/>
                        </a:rPr>
                        <a:t>years</a:t>
                      </a:r>
                    </a:p>
                  </a:txBody>
                  <a:tcPr marL="0" marR="0" marT="0" marB="0" anchor="ctr">
                    <a:lnL w="12700" cmpd="sng">
                      <a:noFill/>
                    </a:lnL>
                    <a:lnR w="12700" cmpd="sng">
                      <a:noFill/>
                    </a:lnR>
                    <a:lnT w="12700" cmpd="sng">
                      <a:noFill/>
                    </a:lnT>
                    <a:lnB w="38100" cmpd="sng">
                      <a:noFill/>
                    </a:lnB>
                    <a:solidFill>
                      <a:srgbClr val="008000"/>
                    </a:solidFill>
                  </a:tcPr>
                </a:tc>
              </a:tr>
              <a:tr h="370840">
                <a:tc>
                  <a:txBody>
                    <a:bodyPr/>
                    <a:lstStyle/>
                    <a:p>
                      <a:pPr algn="l" fontAlgn="b">
                        <a:lnSpc>
                          <a:spcPct val="120000"/>
                        </a:lnSpc>
                      </a:pPr>
                      <a:r>
                        <a:rPr lang="en-US" sz="1800" b="0" i="0" u="none" strike="noStrike" dirty="0">
                          <a:effectLst/>
                          <a:latin typeface="Calibri"/>
                          <a:cs typeface="Calibri"/>
                        </a:rPr>
                        <a:t>Buses</a:t>
                      </a:r>
                    </a:p>
                  </a:txBody>
                  <a:tcPr marL="0" marR="0" marT="0" marB="0">
                    <a:lnL w="12700" cmpd="sng">
                      <a:noFill/>
                    </a:lnL>
                    <a:lnR w="12700" cmpd="sng">
                      <a:noFill/>
                    </a:lnR>
                    <a:lnT w="38100" cmpd="sng">
                      <a:noFill/>
                    </a:lnT>
                    <a:lnB w="6350" cap="flat" cmpd="sng" algn="ctr">
                      <a:solidFill>
                        <a:scrgbClr r="0" g="0" b="0"/>
                      </a:solidFill>
                      <a:prstDash val="solid"/>
                      <a:round/>
                      <a:headEnd type="none" w="med" len="med"/>
                      <a:tailEnd type="none" w="med" len="med"/>
                    </a:lnB>
                    <a:noFill/>
                  </a:tcPr>
                </a:tc>
                <a:tc>
                  <a:txBody>
                    <a:bodyPr/>
                    <a:lstStyle/>
                    <a:p>
                      <a:pPr algn="r" fontAlgn="b">
                        <a:lnSpc>
                          <a:spcPct val="120000"/>
                        </a:lnSpc>
                      </a:pPr>
                      <a:r>
                        <a:rPr lang="is-IS" sz="1800" b="0" i="0" u="none" strike="noStrike" dirty="0">
                          <a:effectLst/>
                          <a:latin typeface="Calibri"/>
                          <a:cs typeface="Calibri"/>
                        </a:rPr>
                        <a:t>18826</a:t>
                      </a:r>
                    </a:p>
                  </a:txBody>
                  <a:tcPr marL="0" marR="0" marT="0" marB="0">
                    <a:lnL w="12700" cmpd="sng">
                      <a:noFill/>
                    </a:lnL>
                    <a:lnR w="12700" cmpd="sng">
                      <a:noFill/>
                    </a:lnR>
                    <a:lnT w="38100" cmpd="sng">
                      <a:noFill/>
                    </a:lnT>
                    <a:lnB w="6350" cap="flat" cmpd="sng" algn="ctr">
                      <a:solidFill>
                        <a:scrgbClr r="0" g="0" b="0"/>
                      </a:solidFill>
                      <a:prstDash val="solid"/>
                      <a:round/>
                      <a:headEnd type="none" w="med" len="med"/>
                      <a:tailEnd type="none" w="med" len="med"/>
                    </a:lnB>
                    <a:noFill/>
                  </a:tcPr>
                </a:tc>
                <a:tc>
                  <a:txBody>
                    <a:bodyPr/>
                    <a:lstStyle/>
                    <a:p>
                      <a:pPr algn="r" fontAlgn="b">
                        <a:lnSpc>
                          <a:spcPct val="120000"/>
                        </a:lnSpc>
                      </a:pPr>
                      <a:r>
                        <a:rPr lang="is-IS" sz="1800" b="0" i="0" u="none" strike="noStrike">
                          <a:effectLst/>
                          <a:latin typeface="Calibri"/>
                          <a:cs typeface="Calibri"/>
                        </a:rPr>
                        <a:t>19566</a:t>
                      </a:r>
                    </a:p>
                  </a:txBody>
                  <a:tcPr marL="0" marR="0" marT="0" marB="0">
                    <a:lnL w="12700" cmpd="sng">
                      <a:noFill/>
                    </a:lnL>
                    <a:lnR w="12700" cmpd="sng">
                      <a:noFill/>
                    </a:lnR>
                    <a:lnT w="38100" cmpd="sng">
                      <a:noFill/>
                    </a:lnT>
                    <a:lnB w="6350" cap="flat" cmpd="sng" algn="ctr">
                      <a:solidFill>
                        <a:scrgbClr r="0" g="0" b="0"/>
                      </a:solidFill>
                      <a:prstDash val="solid"/>
                      <a:round/>
                      <a:headEnd type="none" w="med" len="med"/>
                      <a:tailEnd type="none" w="med" len="med"/>
                    </a:lnB>
                    <a:noFill/>
                  </a:tcPr>
                </a:tc>
                <a:tc>
                  <a:txBody>
                    <a:bodyPr/>
                    <a:lstStyle/>
                    <a:p>
                      <a:pPr algn="r" fontAlgn="b">
                        <a:lnSpc>
                          <a:spcPct val="120000"/>
                        </a:lnSpc>
                      </a:pPr>
                      <a:r>
                        <a:rPr lang="cs-CZ" sz="1800" b="0" i="0" u="none" strike="noStrike" dirty="0">
                          <a:effectLst/>
                          <a:latin typeface="Calibri"/>
                          <a:cs typeface="Calibri"/>
                        </a:rPr>
                        <a:t>19421</a:t>
                      </a:r>
                    </a:p>
                  </a:txBody>
                  <a:tcPr marL="0" marR="0" marT="0" marB="0">
                    <a:lnL w="12700" cmpd="sng">
                      <a:noFill/>
                    </a:lnL>
                    <a:lnR w="12700" cmpd="sng">
                      <a:noFill/>
                    </a:lnR>
                    <a:lnT w="38100" cmpd="sng">
                      <a:noFill/>
                    </a:lnT>
                    <a:lnB w="6350" cap="flat" cmpd="sng" algn="ctr">
                      <a:solidFill>
                        <a:scrgbClr r="0" g="0" b="0"/>
                      </a:solidFill>
                      <a:prstDash val="solid"/>
                      <a:round/>
                      <a:headEnd type="none" w="med" len="med"/>
                      <a:tailEnd type="none" w="med" len="med"/>
                    </a:lnB>
                    <a:noFill/>
                  </a:tcPr>
                </a:tc>
                <a:tc>
                  <a:txBody>
                    <a:bodyPr/>
                    <a:lstStyle/>
                    <a:p>
                      <a:pPr algn="r" fontAlgn="b">
                        <a:lnSpc>
                          <a:spcPct val="120000"/>
                        </a:lnSpc>
                      </a:pPr>
                      <a:r>
                        <a:rPr lang="is-IS" sz="1800" b="0" i="0" u="none" strike="noStrike">
                          <a:effectLst/>
                          <a:latin typeface="Calibri"/>
                          <a:cs typeface="Calibri"/>
                        </a:rPr>
                        <a:t>19272</a:t>
                      </a:r>
                    </a:p>
                  </a:txBody>
                  <a:tcPr marL="0" marR="0" marT="0" marB="0">
                    <a:lnL w="12700" cmpd="sng">
                      <a:noFill/>
                    </a:lnL>
                    <a:lnR w="12700" cmpd="sng">
                      <a:noFill/>
                    </a:lnR>
                    <a:lnT w="38100" cmpd="sng">
                      <a:noFill/>
                    </a:lnT>
                    <a:lnB w="6350" cap="flat" cmpd="sng" algn="ctr">
                      <a:solidFill>
                        <a:scrgbClr r="0" g="0" b="0"/>
                      </a:solidFill>
                      <a:prstDash val="solid"/>
                      <a:round/>
                      <a:headEnd type="none" w="med" len="med"/>
                      <a:tailEnd type="none" w="med" len="med"/>
                    </a:lnB>
                    <a:noFill/>
                  </a:tcPr>
                </a:tc>
                <a:tc>
                  <a:txBody>
                    <a:bodyPr/>
                    <a:lstStyle/>
                    <a:p>
                      <a:pPr algn="r" fontAlgn="b">
                        <a:lnSpc>
                          <a:spcPct val="120000"/>
                        </a:lnSpc>
                      </a:pPr>
                      <a:r>
                        <a:rPr lang="is-IS" sz="1800" b="0" i="0" u="none" strike="noStrike">
                          <a:effectLst/>
                          <a:latin typeface="Calibri"/>
                          <a:cs typeface="Calibri"/>
                        </a:rPr>
                        <a:t>21500</a:t>
                      </a:r>
                    </a:p>
                  </a:txBody>
                  <a:tcPr marL="0" marR="0" marT="0" marB="0">
                    <a:lnL w="12700" cmpd="sng">
                      <a:noFill/>
                    </a:lnL>
                    <a:lnR w="12700" cmpd="sng">
                      <a:noFill/>
                    </a:lnR>
                    <a:lnT w="38100" cmpd="sng">
                      <a:noFill/>
                    </a:lnT>
                    <a:lnB w="6350" cap="flat" cmpd="sng" algn="ctr">
                      <a:solidFill>
                        <a:scrgbClr r="0" g="0" b="0"/>
                      </a:solidFill>
                      <a:prstDash val="solid"/>
                      <a:round/>
                      <a:headEnd type="none" w="med" len="med"/>
                      <a:tailEnd type="none" w="med" len="med"/>
                    </a:lnB>
                    <a:noFill/>
                  </a:tcPr>
                </a:tc>
                <a:tc>
                  <a:txBody>
                    <a:bodyPr/>
                    <a:lstStyle/>
                    <a:p>
                      <a:pPr algn="r" fontAlgn="ctr">
                        <a:lnSpc>
                          <a:spcPct val="120000"/>
                        </a:lnSpc>
                      </a:pPr>
                      <a:r>
                        <a:rPr lang="pt-BR" sz="1800" b="0" i="0" u="none" strike="noStrike">
                          <a:effectLst/>
                          <a:latin typeface="Calibri"/>
                          <a:cs typeface="Calibri"/>
                        </a:rPr>
                        <a:t>3%</a:t>
                      </a:r>
                    </a:p>
                  </a:txBody>
                  <a:tcPr marL="0" marR="0" marT="0" marB="0">
                    <a:lnL w="12700" cmpd="sng">
                      <a:noFill/>
                    </a:lnL>
                    <a:lnR w="12700" cmpd="sng">
                      <a:noFill/>
                    </a:lnR>
                    <a:lnT w="38100" cmpd="sng">
                      <a:noFill/>
                    </a:lnT>
                    <a:lnB w="6350" cap="flat" cmpd="sng" algn="ctr">
                      <a:solidFill>
                        <a:scrgbClr r="0" g="0" b="0"/>
                      </a:solidFill>
                      <a:prstDash val="solid"/>
                      <a:round/>
                      <a:headEnd type="none" w="med" len="med"/>
                      <a:tailEnd type="none" w="med" len="med"/>
                    </a:lnB>
                    <a:noFill/>
                  </a:tcPr>
                </a:tc>
              </a:tr>
              <a:tr h="370840">
                <a:tc>
                  <a:txBody>
                    <a:bodyPr/>
                    <a:lstStyle/>
                    <a:p>
                      <a:pPr algn="l" fontAlgn="t">
                        <a:lnSpc>
                          <a:spcPct val="120000"/>
                        </a:lnSpc>
                      </a:pPr>
                      <a:r>
                        <a:rPr lang="de-DE" sz="1800" b="0" i="0" u="none" strike="noStrike" dirty="0">
                          <a:effectLst/>
                          <a:latin typeface="Calibri"/>
                          <a:cs typeface="Calibri"/>
                        </a:rPr>
                        <a:t>Auto/LGV/RTV</a:t>
                      </a:r>
                    </a:p>
                  </a:txBody>
                  <a:tcPr marL="0" marR="0" marT="0" marB="0" anchor="ctr">
                    <a:lnL w="12700" cmpd="sng">
                      <a:noFill/>
                    </a:lnL>
                    <a:lnR w="12700" cmpd="sng">
                      <a:noFill/>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noFill/>
                  </a:tcPr>
                </a:tc>
                <a:tc>
                  <a:txBody>
                    <a:bodyPr/>
                    <a:lstStyle/>
                    <a:p>
                      <a:pPr algn="r" fontAlgn="ctr">
                        <a:lnSpc>
                          <a:spcPct val="120000"/>
                        </a:lnSpc>
                      </a:pPr>
                      <a:r>
                        <a:rPr lang="is-IS" sz="1800" b="0" i="0" u="none" strike="noStrike" dirty="0">
                          <a:effectLst/>
                          <a:latin typeface="Calibri"/>
                          <a:cs typeface="Calibri"/>
                        </a:rPr>
                        <a:t>207914</a:t>
                      </a:r>
                    </a:p>
                  </a:txBody>
                  <a:tcPr marL="0" marR="0" marT="0" marB="0" anchor="ctr">
                    <a:lnL w="12700" cmpd="sng">
                      <a:noFill/>
                    </a:lnL>
                    <a:lnR w="12700" cmpd="sng">
                      <a:noFill/>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noFill/>
                  </a:tcPr>
                </a:tc>
                <a:tc>
                  <a:txBody>
                    <a:bodyPr/>
                    <a:lstStyle/>
                    <a:p>
                      <a:pPr algn="r" fontAlgn="ctr">
                        <a:lnSpc>
                          <a:spcPct val="120000"/>
                        </a:lnSpc>
                      </a:pPr>
                      <a:r>
                        <a:rPr lang="is-IS" sz="1800" b="0" i="0" u="none" strike="noStrike" dirty="0">
                          <a:effectLst/>
                          <a:latin typeface="Calibri"/>
                          <a:cs typeface="Calibri"/>
                        </a:rPr>
                        <a:t>220391</a:t>
                      </a:r>
                    </a:p>
                  </a:txBody>
                  <a:tcPr marL="0" marR="0" marT="0" marB="0" anchor="ctr">
                    <a:lnL w="12700" cmpd="sng">
                      <a:noFill/>
                    </a:lnL>
                    <a:lnR w="12700" cmpd="sng">
                      <a:noFill/>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noFill/>
                  </a:tcPr>
                </a:tc>
                <a:tc>
                  <a:txBody>
                    <a:bodyPr/>
                    <a:lstStyle/>
                    <a:p>
                      <a:pPr algn="r" fontAlgn="ctr">
                        <a:lnSpc>
                          <a:spcPct val="120000"/>
                        </a:lnSpc>
                      </a:pPr>
                      <a:r>
                        <a:rPr lang="is-IS" sz="1800" b="0" i="0" u="none" strike="noStrike" dirty="0">
                          <a:effectLst/>
                          <a:latin typeface="Calibri"/>
                          <a:cs typeface="Calibri"/>
                        </a:rPr>
                        <a:t>241540</a:t>
                      </a:r>
                    </a:p>
                  </a:txBody>
                  <a:tcPr marL="0" marR="0" marT="0" marB="0" anchor="ctr">
                    <a:lnL w="12700" cmpd="sng">
                      <a:noFill/>
                    </a:lnL>
                    <a:lnR w="12700" cmpd="sng">
                      <a:noFill/>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noFill/>
                  </a:tcPr>
                </a:tc>
                <a:tc>
                  <a:txBody>
                    <a:bodyPr/>
                    <a:lstStyle/>
                    <a:p>
                      <a:pPr algn="r" fontAlgn="ctr">
                        <a:lnSpc>
                          <a:spcPct val="120000"/>
                        </a:lnSpc>
                      </a:pPr>
                      <a:r>
                        <a:rPr lang="is-IS" sz="1800" b="0" i="0" u="none" strike="noStrike" dirty="0">
                          <a:effectLst/>
                          <a:latin typeface="Calibri"/>
                          <a:cs typeface="Calibri"/>
                        </a:rPr>
                        <a:t>259500</a:t>
                      </a:r>
                    </a:p>
                  </a:txBody>
                  <a:tcPr marL="0" marR="0" marT="0" marB="0" anchor="ctr">
                    <a:lnL w="12700" cmpd="sng">
                      <a:noFill/>
                    </a:lnL>
                    <a:lnR w="12700" cmpd="sng">
                      <a:noFill/>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noFill/>
                  </a:tcPr>
                </a:tc>
                <a:tc>
                  <a:txBody>
                    <a:bodyPr/>
                    <a:lstStyle/>
                    <a:p>
                      <a:pPr algn="r" fontAlgn="ctr">
                        <a:lnSpc>
                          <a:spcPct val="120000"/>
                        </a:lnSpc>
                      </a:pPr>
                      <a:r>
                        <a:rPr lang="fi-FI" sz="1800" b="0" i="0" u="none" strike="noStrike" dirty="0">
                          <a:effectLst/>
                          <a:latin typeface="Calibri"/>
                          <a:cs typeface="Calibri"/>
                        </a:rPr>
                        <a:t>277972</a:t>
                      </a:r>
                    </a:p>
                  </a:txBody>
                  <a:tcPr marL="0" marR="0" marT="0" marB="0" anchor="ctr">
                    <a:lnL w="12700" cmpd="sng">
                      <a:noFill/>
                    </a:lnL>
                    <a:lnR w="12700" cmpd="sng">
                      <a:noFill/>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noFill/>
                  </a:tcPr>
                </a:tc>
                <a:tc>
                  <a:txBody>
                    <a:bodyPr/>
                    <a:lstStyle/>
                    <a:p>
                      <a:pPr algn="r" fontAlgn="ctr">
                        <a:lnSpc>
                          <a:spcPct val="120000"/>
                        </a:lnSpc>
                      </a:pPr>
                      <a:r>
                        <a:rPr lang="is-IS" sz="1800" b="0" i="0" u="none" strike="noStrike" dirty="0">
                          <a:effectLst/>
                          <a:latin typeface="Calibri"/>
                          <a:cs typeface="Calibri"/>
                        </a:rPr>
                        <a:t>12%</a:t>
                      </a:r>
                    </a:p>
                  </a:txBody>
                  <a:tcPr marL="0" marR="0" marT="0" marB="0" anchor="ctr">
                    <a:lnL w="12700" cmpd="sng">
                      <a:noFill/>
                    </a:lnL>
                    <a:lnR w="12700" cmpd="sng">
                      <a:noFill/>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noFill/>
                  </a:tcPr>
                </a:tc>
              </a:tr>
              <a:tr h="370840">
                <a:tc>
                  <a:txBody>
                    <a:bodyPr/>
                    <a:lstStyle/>
                    <a:p>
                      <a:pPr algn="l" fontAlgn="b">
                        <a:lnSpc>
                          <a:spcPct val="120000"/>
                        </a:lnSpc>
                      </a:pPr>
                      <a:r>
                        <a:rPr lang="de-DE" sz="1800" b="0" i="0" u="none" strike="noStrike" dirty="0">
                          <a:effectLst/>
                          <a:latin typeface="Calibri"/>
                          <a:cs typeface="Calibri"/>
                        </a:rPr>
                        <a:t>Cars/Taxi</a:t>
                      </a:r>
                    </a:p>
                  </a:txBody>
                  <a:tcPr marL="0" marR="0" marT="0" marB="0">
                    <a:lnL w="12700" cmpd="sng">
                      <a:noFill/>
                    </a:lnL>
                    <a:lnR w="12700" cmpd="sng">
                      <a:noFill/>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noFill/>
                  </a:tcPr>
                </a:tc>
                <a:tc>
                  <a:txBody>
                    <a:bodyPr/>
                    <a:lstStyle/>
                    <a:p>
                      <a:pPr algn="r" fontAlgn="b">
                        <a:lnSpc>
                          <a:spcPct val="120000"/>
                        </a:lnSpc>
                      </a:pPr>
                      <a:r>
                        <a:rPr lang="is-IS" sz="1800" b="0" i="0" u="none" strike="noStrike" dirty="0">
                          <a:effectLst/>
                          <a:latin typeface="Calibri"/>
                          <a:cs typeface="Calibri"/>
                        </a:rPr>
                        <a:t>460926</a:t>
                      </a:r>
                    </a:p>
                  </a:txBody>
                  <a:tcPr marL="0" marR="0" marT="0" marB="0">
                    <a:lnL w="12700" cmpd="sng">
                      <a:noFill/>
                    </a:lnL>
                    <a:lnR w="12700" cmpd="sng">
                      <a:noFill/>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noFill/>
                  </a:tcPr>
                </a:tc>
                <a:tc>
                  <a:txBody>
                    <a:bodyPr/>
                    <a:lstStyle/>
                    <a:p>
                      <a:pPr algn="r" fontAlgn="b">
                        <a:lnSpc>
                          <a:spcPct val="120000"/>
                        </a:lnSpc>
                      </a:pPr>
                      <a:r>
                        <a:rPr lang="is-IS" sz="1800" b="0" i="0" u="none" strike="noStrike" dirty="0">
                          <a:effectLst/>
                          <a:latin typeface="Calibri"/>
                          <a:cs typeface="Calibri"/>
                        </a:rPr>
                        <a:t>514801</a:t>
                      </a:r>
                    </a:p>
                  </a:txBody>
                  <a:tcPr marL="0" marR="0" marT="0" marB="0">
                    <a:lnL w="12700" cmpd="sng">
                      <a:noFill/>
                    </a:lnL>
                    <a:lnR w="12700" cmpd="sng">
                      <a:noFill/>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noFill/>
                  </a:tcPr>
                </a:tc>
                <a:tc>
                  <a:txBody>
                    <a:bodyPr/>
                    <a:lstStyle/>
                    <a:p>
                      <a:pPr algn="r" fontAlgn="b">
                        <a:lnSpc>
                          <a:spcPct val="120000"/>
                        </a:lnSpc>
                      </a:pPr>
                      <a:r>
                        <a:rPr lang="en-US" sz="1800" b="0" i="0" u="none" strike="noStrike" dirty="0">
                          <a:effectLst/>
                          <a:latin typeface="Calibri"/>
                          <a:cs typeface="Calibri"/>
                        </a:rPr>
                        <a:t>556156</a:t>
                      </a:r>
                    </a:p>
                  </a:txBody>
                  <a:tcPr marL="0" marR="0" marT="0" marB="0">
                    <a:lnL w="12700" cmpd="sng">
                      <a:noFill/>
                    </a:lnL>
                    <a:lnR w="12700" cmpd="sng">
                      <a:noFill/>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noFill/>
                  </a:tcPr>
                </a:tc>
                <a:tc>
                  <a:txBody>
                    <a:bodyPr/>
                    <a:lstStyle/>
                    <a:p>
                      <a:pPr algn="r" fontAlgn="b">
                        <a:lnSpc>
                          <a:spcPct val="120000"/>
                        </a:lnSpc>
                      </a:pPr>
                      <a:r>
                        <a:rPr lang="cs-CZ" sz="1800" b="0" i="0" u="none" strike="noStrike" dirty="0">
                          <a:effectLst/>
                          <a:latin typeface="Calibri"/>
                          <a:cs typeface="Calibri"/>
                        </a:rPr>
                        <a:t>589801</a:t>
                      </a:r>
                    </a:p>
                  </a:txBody>
                  <a:tcPr marL="0" marR="0" marT="0" marB="0">
                    <a:lnL w="12700" cmpd="sng">
                      <a:noFill/>
                    </a:lnL>
                    <a:lnR w="12700" cmpd="sng">
                      <a:noFill/>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noFill/>
                  </a:tcPr>
                </a:tc>
                <a:tc>
                  <a:txBody>
                    <a:bodyPr/>
                    <a:lstStyle/>
                    <a:p>
                      <a:pPr algn="r" fontAlgn="b">
                        <a:lnSpc>
                          <a:spcPct val="120000"/>
                        </a:lnSpc>
                      </a:pPr>
                      <a:r>
                        <a:rPr lang="is-IS" sz="1800" b="0" i="0" u="none" strike="noStrike" dirty="0">
                          <a:effectLst/>
                          <a:latin typeface="Calibri"/>
                          <a:cs typeface="Calibri"/>
                        </a:rPr>
                        <a:t>672215</a:t>
                      </a:r>
                    </a:p>
                  </a:txBody>
                  <a:tcPr marL="0" marR="0" marT="0" marB="0">
                    <a:lnL w="12700" cmpd="sng">
                      <a:noFill/>
                    </a:lnL>
                    <a:lnR w="12700" cmpd="sng">
                      <a:noFill/>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noFill/>
                  </a:tcPr>
                </a:tc>
                <a:tc>
                  <a:txBody>
                    <a:bodyPr/>
                    <a:lstStyle/>
                    <a:p>
                      <a:pPr algn="r" fontAlgn="ctr">
                        <a:lnSpc>
                          <a:spcPct val="120000"/>
                        </a:lnSpc>
                      </a:pPr>
                      <a:r>
                        <a:rPr lang="pt-BR" sz="1800" b="0" i="0" u="none" strike="noStrike" dirty="0">
                          <a:effectLst/>
                          <a:latin typeface="Calibri"/>
                          <a:cs typeface="Calibri"/>
                        </a:rPr>
                        <a:t>13%</a:t>
                      </a:r>
                    </a:p>
                  </a:txBody>
                  <a:tcPr marL="0" marR="0" marT="0" marB="0">
                    <a:lnL w="12700" cmpd="sng">
                      <a:noFill/>
                    </a:lnL>
                    <a:lnR w="12700" cmpd="sng">
                      <a:noFill/>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noFill/>
                  </a:tcPr>
                </a:tc>
              </a:tr>
              <a:tr h="370840">
                <a:tc>
                  <a:txBody>
                    <a:bodyPr/>
                    <a:lstStyle/>
                    <a:p>
                      <a:pPr algn="l" fontAlgn="b">
                        <a:lnSpc>
                          <a:spcPct val="120000"/>
                        </a:lnSpc>
                      </a:pPr>
                      <a:r>
                        <a:rPr lang="nb-NO" sz="1800" b="0" i="0" u="none" strike="noStrike" dirty="0">
                          <a:effectLst/>
                          <a:latin typeface="Calibri"/>
                          <a:cs typeface="Calibri"/>
                        </a:rPr>
                        <a:t>Total</a:t>
                      </a:r>
                    </a:p>
                  </a:txBody>
                  <a:tcPr marL="0" marR="0" marT="0" marB="0">
                    <a:lnL w="12700" cmpd="sng">
                      <a:noFill/>
                    </a:lnL>
                    <a:lnR w="12700" cmpd="sng">
                      <a:noFill/>
                    </a:lnR>
                    <a:lnT w="635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r" fontAlgn="ctr">
                        <a:lnSpc>
                          <a:spcPct val="120000"/>
                        </a:lnSpc>
                      </a:pPr>
                      <a:r>
                        <a:rPr lang="fi-FI" sz="1800" b="0" i="0" u="none" strike="noStrike">
                          <a:effectLst/>
                          <a:latin typeface="Calibri"/>
                          <a:cs typeface="Calibri"/>
                        </a:rPr>
                        <a:t>687666</a:t>
                      </a:r>
                    </a:p>
                  </a:txBody>
                  <a:tcPr marL="0" marR="0" marT="0" marB="0">
                    <a:lnL w="12700" cmpd="sng">
                      <a:noFill/>
                    </a:lnL>
                    <a:lnR w="12700" cmpd="sng">
                      <a:noFill/>
                    </a:lnR>
                    <a:lnT w="635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r" fontAlgn="ctr">
                        <a:lnSpc>
                          <a:spcPct val="120000"/>
                        </a:lnSpc>
                      </a:pPr>
                      <a:r>
                        <a:rPr lang="ru-RU" sz="1800" b="0" i="0" u="none" strike="noStrike">
                          <a:effectLst/>
                          <a:latin typeface="Calibri"/>
                          <a:cs typeface="Calibri"/>
                        </a:rPr>
                        <a:t>754758</a:t>
                      </a:r>
                    </a:p>
                  </a:txBody>
                  <a:tcPr marL="0" marR="0" marT="0" marB="0">
                    <a:lnL w="12700" cmpd="sng">
                      <a:noFill/>
                    </a:lnL>
                    <a:lnR w="12700" cmpd="sng">
                      <a:noFill/>
                    </a:lnR>
                    <a:lnT w="635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r" fontAlgn="ctr">
                        <a:lnSpc>
                          <a:spcPct val="120000"/>
                        </a:lnSpc>
                      </a:pPr>
                      <a:r>
                        <a:rPr lang="is-IS" sz="1800" b="0" i="0" u="none" strike="noStrike" dirty="0">
                          <a:effectLst/>
                          <a:latin typeface="Calibri"/>
                          <a:cs typeface="Calibri"/>
                        </a:rPr>
                        <a:t>817117</a:t>
                      </a:r>
                    </a:p>
                  </a:txBody>
                  <a:tcPr marL="0" marR="0" marT="0" marB="0">
                    <a:lnL w="12700" cmpd="sng">
                      <a:noFill/>
                    </a:lnL>
                    <a:lnR w="12700" cmpd="sng">
                      <a:noFill/>
                    </a:lnR>
                    <a:lnT w="635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r" fontAlgn="ctr">
                        <a:lnSpc>
                          <a:spcPct val="120000"/>
                        </a:lnSpc>
                      </a:pPr>
                      <a:r>
                        <a:rPr lang="is-IS" sz="1800" b="0" i="0" u="none" strike="noStrike">
                          <a:effectLst/>
                          <a:latin typeface="Calibri"/>
                          <a:cs typeface="Calibri"/>
                        </a:rPr>
                        <a:t>868573</a:t>
                      </a:r>
                    </a:p>
                  </a:txBody>
                  <a:tcPr marL="0" marR="0" marT="0" marB="0">
                    <a:lnL w="12700" cmpd="sng">
                      <a:noFill/>
                    </a:lnL>
                    <a:lnR w="12700" cmpd="sng">
                      <a:noFill/>
                    </a:lnR>
                    <a:lnT w="635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r" fontAlgn="ctr">
                        <a:lnSpc>
                          <a:spcPct val="120000"/>
                        </a:lnSpc>
                      </a:pPr>
                      <a:r>
                        <a:rPr lang="is-IS" sz="1800" b="0" i="0" u="none" strike="noStrike" dirty="0">
                          <a:effectLst/>
                          <a:latin typeface="Calibri"/>
                          <a:cs typeface="Calibri"/>
                        </a:rPr>
                        <a:t>971687</a:t>
                      </a:r>
                    </a:p>
                  </a:txBody>
                  <a:tcPr marL="0" marR="0" marT="0" marB="0">
                    <a:lnL w="12700" cmpd="sng">
                      <a:noFill/>
                    </a:lnL>
                    <a:lnR w="12700" cmpd="sng">
                      <a:noFill/>
                    </a:lnR>
                    <a:lnT w="635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r" fontAlgn="ctr">
                        <a:lnSpc>
                          <a:spcPct val="120000"/>
                        </a:lnSpc>
                      </a:pPr>
                      <a:r>
                        <a:rPr lang="is-IS" sz="1800" b="0" i="0" u="none" strike="noStrike" dirty="0">
                          <a:effectLst/>
                          <a:latin typeface="Calibri"/>
                          <a:cs typeface="Calibri"/>
                        </a:rPr>
                        <a:t>12%</a:t>
                      </a:r>
                    </a:p>
                  </a:txBody>
                  <a:tcPr marL="0" marR="0" marT="0" marB="0">
                    <a:lnL w="12700" cmpd="sng">
                      <a:noFill/>
                    </a:lnL>
                    <a:lnR w="12700" cmpd="sng">
                      <a:noFill/>
                    </a:lnR>
                    <a:lnT w="635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89479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A20C9229-468A-4B77-9FD1-A851FA028C08}" type="slidenum">
              <a:rPr lang="en-US" smtClean="0"/>
              <a:pPr>
                <a:defRPr/>
              </a:pPr>
              <a:t>14</a:t>
            </a:fld>
            <a:endParaRPr lang="en-US"/>
          </a:p>
        </p:txBody>
      </p:sp>
      <p:sp>
        <p:nvSpPr>
          <p:cNvPr id="7" name="Rectangle 2"/>
          <p:cNvSpPr txBox="1">
            <a:spLocks noRot="1" noChangeArrowheads="1"/>
          </p:cNvSpPr>
          <p:nvPr/>
        </p:nvSpPr>
        <p:spPr>
          <a:xfrm>
            <a:off x="457200" y="122238"/>
            <a:ext cx="8229600" cy="639762"/>
          </a:xfrm>
          <a:prstGeom prst="rect">
            <a:avLst/>
          </a:prstGeom>
        </p:spPr>
        <p:txBody>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a:lstStyle>
          <a:p>
            <a:pPr algn="l" eaLnBrk="1" hangingPunct="1">
              <a:defRPr/>
            </a:pPr>
            <a:r>
              <a:rPr lang="en-US" sz="3600" b="0" dirty="0">
                <a:solidFill>
                  <a:schemeClr val="bg2"/>
                </a:solidFill>
                <a:effectLst/>
                <a:latin typeface="Calibri"/>
                <a:cs typeface="Calibri"/>
              </a:rPr>
              <a:t>PNG Users</a:t>
            </a:r>
            <a:endParaRPr lang="en-US" sz="3600" b="0" dirty="0" smtClean="0">
              <a:solidFill>
                <a:schemeClr val="bg2"/>
              </a:solidFill>
              <a:effectLst/>
              <a:latin typeface="Calibri"/>
              <a:cs typeface="Calibri"/>
            </a:endParaRPr>
          </a:p>
        </p:txBody>
      </p:sp>
      <p:sp>
        <p:nvSpPr>
          <p:cNvPr id="10" name="Text Box 5"/>
          <p:cNvSpPr txBox="1">
            <a:spLocks noChangeArrowheads="1"/>
          </p:cNvSpPr>
          <p:nvPr/>
        </p:nvSpPr>
        <p:spPr bwMode="auto">
          <a:xfrm>
            <a:off x="6248400" y="1450847"/>
            <a:ext cx="2514600" cy="369332"/>
          </a:xfrm>
          <a:prstGeom prst="rect">
            <a:avLst/>
          </a:prstGeom>
          <a:noFill/>
          <a:ln w="9525">
            <a:noFill/>
            <a:miter lim="800000"/>
            <a:headEnd/>
            <a:tailEnd/>
          </a:ln>
        </p:spPr>
        <p:txBody>
          <a:bodyPr wrap="square">
            <a:spAutoFit/>
          </a:bodyPr>
          <a:lstStyle/>
          <a:p>
            <a:pPr algn="r">
              <a:spcBef>
                <a:spcPct val="50000"/>
              </a:spcBef>
            </a:pPr>
            <a:r>
              <a:rPr lang="en-US" sz="1800" dirty="0">
                <a:solidFill>
                  <a:schemeClr val="bg2"/>
                </a:solidFill>
                <a:latin typeface="Calibri"/>
                <a:cs typeface="Calibri"/>
              </a:rPr>
              <a:t>Figures in </a:t>
            </a:r>
            <a:r>
              <a:rPr lang="en-US" sz="1800" dirty="0" smtClean="0">
                <a:solidFill>
                  <a:schemeClr val="bg2"/>
                </a:solidFill>
                <a:latin typeface="Calibri"/>
                <a:cs typeface="Calibri"/>
              </a:rPr>
              <a:t>numbers</a:t>
            </a:r>
            <a:endParaRPr lang="en-US" sz="1800" dirty="0">
              <a:solidFill>
                <a:schemeClr val="bg2"/>
              </a:solidFill>
              <a:latin typeface="Calibri"/>
              <a:cs typeface="Calibri"/>
            </a:endParaRPr>
          </a:p>
        </p:txBody>
      </p:sp>
      <p:graphicFrame>
        <p:nvGraphicFramePr>
          <p:cNvPr id="11" name="Table 10"/>
          <p:cNvGraphicFramePr>
            <a:graphicFrameLocks noGrp="1"/>
          </p:cNvGraphicFramePr>
          <p:nvPr>
            <p:extLst>
              <p:ext uri="{D42A27DB-BD31-4B8C-83A1-F6EECF244321}">
                <p14:modId xmlns:p14="http://schemas.microsoft.com/office/powerpoint/2010/main" val="2265860765"/>
              </p:ext>
            </p:extLst>
          </p:nvPr>
        </p:nvGraphicFramePr>
        <p:xfrm>
          <a:off x="609600" y="1972056"/>
          <a:ext cx="8077198" cy="1533144"/>
        </p:xfrm>
        <a:graphic>
          <a:graphicData uri="http://schemas.openxmlformats.org/drawingml/2006/table">
            <a:tbl>
              <a:tblPr firstRow="1" bandRow="1">
                <a:tableStyleId>{5C22544A-7EE6-4342-B048-85BDC9FD1C3A}</a:tableStyleId>
              </a:tblPr>
              <a:tblGrid>
                <a:gridCol w="2194891"/>
                <a:gridCol w="1316935"/>
                <a:gridCol w="1141343"/>
                <a:gridCol w="1141343"/>
                <a:gridCol w="1141343"/>
                <a:gridCol w="1141343"/>
              </a:tblGrid>
              <a:tr h="370840">
                <a:tc>
                  <a:txBody>
                    <a:bodyPr/>
                    <a:lstStyle/>
                    <a:p>
                      <a:pPr algn="l">
                        <a:lnSpc>
                          <a:spcPct val="120000"/>
                        </a:lnSpc>
                      </a:pPr>
                      <a:r>
                        <a:rPr lang="en-US" sz="1800" b="0" dirty="0" smtClean="0">
                          <a:latin typeface="Calibri"/>
                          <a:cs typeface="Calibri"/>
                        </a:rPr>
                        <a:t>Category</a:t>
                      </a:r>
                      <a:endParaRPr lang="en-US" sz="1800" b="0" dirty="0">
                        <a:latin typeface="Calibri"/>
                        <a:cs typeface="Calibri"/>
                      </a:endParaRPr>
                    </a:p>
                  </a:txBody>
                  <a:tcPr anchor="ctr">
                    <a:lnL w="12700" cmpd="sng">
                      <a:noFill/>
                    </a:lnL>
                    <a:lnR w="12700" cmpd="sng">
                      <a:noFill/>
                    </a:lnR>
                    <a:lnT w="12700" cmpd="sng">
                      <a:noFill/>
                    </a:lnT>
                    <a:lnB w="38100" cmpd="sng">
                      <a:noFill/>
                    </a:lnB>
                    <a:solidFill>
                      <a:srgbClr val="008000"/>
                    </a:solidFill>
                  </a:tcPr>
                </a:tc>
                <a:tc>
                  <a:txBody>
                    <a:bodyPr/>
                    <a:lstStyle/>
                    <a:p>
                      <a:pPr algn="r" fontAlgn="ctr">
                        <a:lnSpc>
                          <a:spcPct val="120000"/>
                        </a:lnSpc>
                      </a:pPr>
                      <a:r>
                        <a:rPr lang="en-US" sz="1800" b="0" i="0" u="none" strike="noStrike" dirty="0">
                          <a:effectLst/>
                          <a:latin typeface="Calibri"/>
                          <a:cs typeface="Calibri"/>
                        </a:rPr>
                        <a:t>March'13</a:t>
                      </a:r>
                    </a:p>
                  </a:txBody>
                  <a:tcPr marL="0" marR="0" marT="0" marB="0" anchor="ctr">
                    <a:lnL w="12700" cmpd="sng">
                      <a:noFill/>
                    </a:lnL>
                    <a:lnR w="12700" cmpd="sng">
                      <a:noFill/>
                    </a:lnR>
                    <a:lnT w="12700" cmpd="sng">
                      <a:noFill/>
                    </a:lnT>
                    <a:lnB w="38100" cmpd="sng">
                      <a:noFill/>
                    </a:lnB>
                    <a:solidFill>
                      <a:srgbClr val="008000"/>
                    </a:solidFill>
                  </a:tcPr>
                </a:tc>
                <a:tc>
                  <a:txBody>
                    <a:bodyPr/>
                    <a:lstStyle/>
                    <a:p>
                      <a:pPr algn="r" fontAlgn="ctr">
                        <a:lnSpc>
                          <a:spcPct val="120000"/>
                        </a:lnSpc>
                      </a:pPr>
                      <a:r>
                        <a:rPr lang="en-US" sz="1800" b="0" i="0" u="none" strike="noStrike" dirty="0">
                          <a:effectLst/>
                          <a:latin typeface="Calibri"/>
                          <a:cs typeface="Calibri"/>
                        </a:rPr>
                        <a:t>March'14</a:t>
                      </a:r>
                    </a:p>
                  </a:txBody>
                  <a:tcPr marL="0" marR="0" marT="0" marB="0" anchor="ctr">
                    <a:lnL w="12700" cmpd="sng">
                      <a:noFill/>
                    </a:lnL>
                    <a:lnR w="12700" cmpd="sng">
                      <a:noFill/>
                    </a:lnR>
                    <a:lnT w="12700" cmpd="sng">
                      <a:noFill/>
                    </a:lnT>
                    <a:lnB w="38100" cmpd="sng">
                      <a:noFill/>
                    </a:lnB>
                    <a:solidFill>
                      <a:srgbClr val="008000"/>
                    </a:solidFill>
                  </a:tcPr>
                </a:tc>
                <a:tc>
                  <a:txBody>
                    <a:bodyPr/>
                    <a:lstStyle/>
                    <a:p>
                      <a:pPr algn="r" fontAlgn="ctr">
                        <a:lnSpc>
                          <a:spcPct val="120000"/>
                        </a:lnSpc>
                      </a:pPr>
                      <a:r>
                        <a:rPr lang="en-US" sz="1800" b="0" i="0" u="none" strike="noStrike">
                          <a:effectLst/>
                          <a:latin typeface="Calibri"/>
                          <a:cs typeface="Calibri"/>
                        </a:rPr>
                        <a:t>March'15 </a:t>
                      </a:r>
                    </a:p>
                  </a:txBody>
                  <a:tcPr marL="0" marR="0" marT="0" marB="0" anchor="ctr">
                    <a:lnL w="12700" cmpd="sng">
                      <a:noFill/>
                    </a:lnL>
                    <a:lnR w="12700" cmpd="sng">
                      <a:noFill/>
                    </a:lnR>
                    <a:lnT w="12700" cmpd="sng">
                      <a:noFill/>
                    </a:lnT>
                    <a:lnB w="38100" cmpd="sng">
                      <a:noFill/>
                    </a:lnB>
                    <a:solidFill>
                      <a:srgbClr val="008000"/>
                    </a:solidFill>
                  </a:tcPr>
                </a:tc>
                <a:tc>
                  <a:txBody>
                    <a:bodyPr/>
                    <a:lstStyle/>
                    <a:p>
                      <a:pPr algn="r" fontAlgn="ctr">
                        <a:lnSpc>
                          <a:spcPct val="120000"/>
                        </a:lnSpc>
                      </a:pPr>
                      <a:r>
                        <a:rPr lang="en-US" sz="1800" b="0" i="0" u="none" strike="noStrike" dirty="0">
                          <a:effectLst/>
                          <a:latin typeface="Calibri"/>
                          <a:cs typeface="Calibri"/>
                        </a:rPr>
                        <a:t>March'16</a:t>
                      </a:r>
                    </a:p>
                  </a:txBody>
                  <a:tcPr marL="0" marR="0" marT="0" marB="0" anchor="ctr">
                    <a:lnL w="12700" cmpd="sng">
                      <a:noFill/>
                    </a:lnL>
                    <a:lnR w="12700" cmpd="sng">
                      <a:noFill/>
                    </a:lnR>
                    <a:lnT w="12700" cmpd="sng">
                      <a:noFill/>
                    </a:lnT>
                    <a:lnB w="38100" cmpd="sng">
                      <a:noFill/>
                    </a:lnB>
                    <a:solidFill>
                      <a:srgbClr val="008000"/>
                    </a:solidFill>
                  </a:tcPr>
                </a:tc>
                <a:tc>
                  <a:txBody>
                    <a:bodyPr/>
                    <a:lstStyle/>
                    <a:p>
                      <a:pPr algn="r" fontAlgn="ctr">
                        <a:lnSpc>
                          <a:spcPct val="120000"/>
                        </a:lnSpc>
                      </a:pPr>
                      <a:r>
                        <a:rPr lang="en-US" sz="1800" b="0" i="0" u="none" strike="noStrike">
                          <a:effectLst/>
                          <a:latin typeface="Calibri"/>
                          <a:cs typeface="Calibri"/>
                        </a:rPr>
                        <a:t>March'17</a:t>
                      </a:r>
                    </a:p>
                  </a:txBody>
                  <a:tcPr marL="0" marR="0" marT="0" marB="0" anchor="ctr">
                    <a:lnL w="12700" cmpd="sng">
                      <a:noFill/>
                    </a:lnL>
                    <a:lnR w="12700" cmpd="sng">
                      <a:noFill/>
                    </a:lnR>
                    <a:lnT w="12700" cmpd="sng">
                      <a:noFill/>
                    </a:lnT>
                    <a:lnB w="38100" cmpd="sng">
                      <a:noFill/>
                    </a:lnB>
                    <a:solidFill>
                      <a:srgbClr val="008000"/>
                    </a:solidFill>
                  </a:tcPr>
                </a:tc>
              </a:tr>
              <a:tr h="370840">
                <a:tc>
                  <a:txBody>
                    <a:bodyPr/>
                    <a:lstStyle/>
                    <a:p>
                      <a:pPr algn="l" fontAlgn="ctr">
                        <a:lnSpc>
                          <a:spcPct val="120000"/>
                        </a:lnSpc>
                      </a:pPr>
                      <a:r>
                        <a:rPr lang="it-IT" sz="1800" b="0" i="0" u="none" strike="noStrike" dirty="0" err="1">
                          <a:effectLst/>
                          <a:latin typeface="Calibri"/>
                          <a:cs typeface="Calibri"/>
                        </a:rPr>
                        <a:t>Domestic</a:t>
                      </a:r>
                      <a:endParaRPr lang="it-IT" sz="1800" b="0" i="0" u="none" strike="noStrike" dirty="0">
                        <a:effectLst/>
                        <a:latin typeface="Calibri"/>
                        <a:cs typeface="Calibri"/>
                      </a:endParaRPr>
                    </a:p>
                  </a:txBody>
                  <a:tcPr marL="0" marR="0" marT="0" marB="0" anchor="ctr">
                    <a:lnL w="12700" cmpd="sng">
                      <a:noFill/>
                    </a:lnL>
                    <a:lnR w="12700" cmpd="sng">
                      <a:noFill/>
                    </a:lnR>
                    <a:lnT w="38100" cmpd="sng">
                      <a:noFill/>
                    </a:lnT>
                    <a:lnB w="6350" cap="flat" cmpd="sng" algn="ctr">
                      <a:solidFill>
                        <a:scrgbClr r="0" g="0" b="0"/>
                      </a:solidFill>
                      <a:prstDash val="solid"/>
                      <a:round/>
                      <a:headEnd type="none" w="med" len="med"/>
                      <a:tailEnd type="none" w="med" len="med"/>
                    </a:lnB>
                    <a:noFill/>
                  </a:tcPr>
                </a:tc>
                <a:tc>
                  <a:txBody>
                    <a:bodyPr/>
                    <a:lstStyle/>
                    <a:p>
                      <a:pPr algn="r" fontAlgn="ctr">
                        <a:lnSpc>
                          <a:spcPct val="120000"/>
                        </a:lnSpc>
                      </a:pPr>
                      <a:r>
                        <a:rPr lang="is-IS" sz="1800" b="0" i="0" u="none" strike="noStrike">
                          <a:effectLst/>
                          <a:latin typeface="Calibri"/>
                          <a:cs typeface="Calibri"/>
                        </a:rPr>
                        <a:t>386696</a:t>
                      </a:r>
                    </a:p>
                  </a:txBody>
                  <a:tcPr marL="0" marR="0" marT="0" marB="0" anchor="ctr">
                    <a:lnL w="12700" cmpd="sng">
                      <a:noFill/>
                    </a:lnL>
                    <a:lnR w="12700" cmpd="sng">
                      <a:noFill/>
                    </a:lnR>
                    <a:lnT w="38100" cmpd="sng">
                      <a:noFill/>
                    </a:lnT>
                    <a:lnB w="6350" cap="flat" cmpd="sng" algn="ctr">
                      <a:solidFill>
                        <a:scrgbClr r="0" g="0" b="0"/>
                      </a:solidFill>
                      <a:prstDash val="solid"/>
                      <a:round/>
                      <a:headEnd type="none" w="med" len="med"/>
                      <a:tailEnd type="none" w="med" len="med"/>
                    </a:lnB>
                    <a:noFill/>
                  </a:tcPr>
                </a:tc>
                <a:tc>
                  <a:txBody>
                    <a:bodyPr/>
                    <a:lstStyle/>
                    <a:p>
                      <a:pPr algn="r" fontAlgn="ctr">
                        <a:lnSpc>
                          <a:spcPct val="120000"/>
                        </a:lnSpc>
                      </a:pPr>
                      <a:r>
                        <a:rPr lang="cs-CZ" sz="1800" b="0" i="0" u="none" strike="noStrike">
                          <a:effectLst/>
                          <a:latin typeface="Calibri"/>
                          <a:cs typeface="Calibri"/>
                        </a:rPr>
                        <a:t>459467</a:t>
                      </a:r>
                    </a:p>
                  </a:txBody>
                  <a:tcPr marL="0" marR="0" marT="0" marB="0" anchor="ctr">
                    <a:lnL w="12700" cmpd="sng">
                      <a:noFill/>
                    </a:lnL>
                    <a:lnR w="12700" cmpd="sng">
                      <a:noFill/>
                    </a:lnR>
                    <a:lnT w="38100" cmpd="sng">
                      <a:noFill/>
                    </a:lnT>
                    <a:lnB w="6350" cap="flat" cmpd="sng" algn="ctr">
                      <a:solidFill>
                        <a:scrgbClr r="0" g="0" b="0"/>
                      </a:solidFill>
                      <a:prstDash val="solid"/>
                      <a:round/>
                      <a:headEnd type="none" w="med" len="med"/>
                      <a:tailEnd type="none" w="med" len="med"/>
                    </a:lnB>
                    <a:noFill/>
                  </a:tcPr>
                </a:tc>
                <a:tc>
                  <a:txBody>
                    <a:bodyPr/>
                    <a:lstStyle/>
                    <a:p>
                      <a:pPr algn="r" fontAlgn="ctr">
                        <a:lnSpc>
                          <a:spcPct val="120000"/>
                        </a:lnSpc>
                      </a:pPr>
                      <a:r>
                        <a:rPr lang="is-IS" sz="1800" b="0" i="0" u="none" strike="noStrike">
                          <a:effectLst/>
                          <a:latin typeface="Calibri"/>
                          <a:cs typeface="Calibri"/>
                        </a:rPr>
                        <a:t>560752</a:t>
                      </a:r>
                    </a:p>
                  </a:txBody>
                  <a:tcPr marL="0" marR="0" marT="0" marB="0" anchor="ctr">
                    <a:lnL w="12700" cmpd="sng">
                      <a:noFill/>
                    </a:lnL>
                    <a:lnR w="12700" cmpd="sng">
                      <a:noFill/>
                    </a:lnR>
                    <a:lnT w="38100" cmpd="sng">
                      <a:noFill/>
                    </a:lnT>
                    <a:lnB w="6350" cap="flat" cmpd="sng" algn="ctr">
                      <a:solidFill>
                        <a:scrgbClr r="0" g="0" b="0"/>
                      </a:solidFill>
                      <a:prstDash val="solid"/>
                      <a:round/>
                      <a:headEnd type="none" w="med" len="med"/>
                      <a:tailEnd type="none" w="med" len="med"/>
                    </a:lnB>
                    <a:noFill/>
                  </a:tcPr>
                </a:tc>
                <a:tc>
                  <a:txBody>
                    <a:bodyPr/>
                    <a:lstStyle/>
                    <a:p>
                      <a:pPr algn="r" fontAlgn="ctr">
                        <a:lnSpc>
                          <a:spcPct val="120000"/>
                        </a:lnSpc>
                      </a:pPr>
                      <a:r>
                        <a:rPr lang="is-IS" sz="1800" b="0" i="0" u="none" strike="noStrike" dirty="0">
                          <a:effectLst/>
                          <a:latin typeface="Calibri"/>
                          <a:cs typeface="Calibri"/>
                        </a:rPr>
                        <a:t>636318</a:t>
                      </a:r>
                    </a:p>
                  </a:txBody>
                  <a:tcPr marL="0" marR="0" marT="0" marB="0" anchor="ctr">
                    <a:lnL w="12700" cmpd="sng">
                      <a:noFill/>
                    </a:lnL>
                    <a:lnR w="12700" cmpd="sng">
                      <a:noFill/>
                    </a:lnR>
                    <a:lnT w="38100" cmpd="sng">
                      <a:noFill/>
                    </a:lnT>
                    <a:lnB w="6350" cap="flat" cmpd="sng" algn="ctr">
                      <a:solidFill>
                        <a:scrgbClr r="0" g="0" b="0"/>
                      </a:solidFill>
                      <a:prstDash val="solid"/>
                      <a:round/>
                      <a:headEnd type="none" w="med" len="med"/>
                      <a:tailEnd type="none" w="med" len="med"/>
                    </a:lnB>
                    <a:noFill/>
                  </a:tcPr>
                </a:tc>
                <a:tc>
                  <a:txBody>
                    <a:bodyPr/>
                    <a:lstStyle/>
                    <a:p>
                      <a:pPr algn="r" fontAlgn="ctr">
                        <a:lnSpc>
                          <a:spcPct val="120000"/>
                        </a:lnSpc>
                      </a:pPr>
                      <a:r>
                        <a:rPr lang="is-IS" sz="1800" b="0" i="0" u="none" strike="noStrike">
                          <a:effectLst/>
                          <a:latin typeface="Calibri"/>
                          <a:cs typeface="Calibri"/>
                        </a:rPr>
                        <a:t>742205</a:t>
                      </a:r>
                    </a:p>
                  </a:txBody>
                  <a:tcPr marL="0" marR="0" marT="0" marB="0" anchor="ctr">
                    <a:lnL w="12700" cmpd="sng">
                      <a:noFill/>
                    </a:lnL>
                    <a:lnR w="12700" cmpd="sng">
                      <a:noFill/>
                    </a:lnR>
                    <a:lnT w="38100" cmpd="sng">
                      <a:noFill/>
                    </a:lnT>
                    <a:lnB w="6350" cap="flat" cmpd="sng" algn="ctr">
                      <a:solidFill>
                        <a:scrgbClr r="0" g="0" b="0"/>
                      </a:solidFill>
                      <a:prstDash val="solid"/>
                      <a:round/>
                      <a:headEnd type="none" w="med" len="med"/>
                      <a:tailEnd type="none" w="med" len="med"/>
                    </a:lnB>
                    <a:noFill/>
                  </a:tcPr>
                </a:tc>
              </a:tr>
              <a:tr h="370840">
                <a:tc>
                  <a:txBody>
                    <a:bodyPr/>
                    <a:lstStyle/>
                    <a:p>
                      <a:pPr algn="l" fontAlgn="ctr">
                        <a:lnSpc>
                          <a:spcPct val="120000"/>
                        </a:lnSpc>
                      </a:pPr>
                      <a:r>
                        <a:rPr lang="it-IT" sz="1800" b="0" i="0" u="none" strike="noStrike">
                          <a:effectLst/>
                          <a:latin typeface="Calibri"/>
                          <a:cs typeface="Calibri"/>
                        </a:rPr>
                        <a:t>Commercial/ Industrial</a:t>
                      </a:r>
                    </a:p>
                  </a:txBody>
                  <a:tcPr marL="0" marR="0" marT="0" marB="0" anchor="ctr">
                    <a:lnL w="12700" cmpd="sng">
                      <a:noFill/>
                    </a:lnL>
                    <a:lnR w="12700" cmpd="sng">
                      <a:noFill/>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noFill/>
                  </a:tcPr>
                </a:tc>
                <a:tc>
                  <a:txBody>
                    <a:bodyPr/>
                    <a:lstStyle/>
                    <a:p>
                      <a:pPr algn="r" fontAlgn="ctr">
                        <a:lnSpc>
                          <a:spcPct val="120000"/>
                        </a:lnSpc>
                      </a:pPr>
                      <a:r>
                        <a:rPr lang="is-IS" sz="1800" b="0" i="0" u="none" strike="noStrike" dirty="0">
                          <a:effectLst/>
                          <a:latin typeface="Calibri"/>
                          <a:cs typeface="Calibri"/>
                        </a:rPr>
                        <a:t>1382</a:t>
                      </a:r>
                    </a:p>
                  </a:txBody>
                  <a:tcPr marL="0" marR="0" marT="0" marB="0" anchor="ctr">
                    <a:lnL w="12700" cmpd="sng">
                      <a:noFill/>
                    </a:lnL>
                    <a:lnR w="12700" cmpd="sng">
                      <a:noFill/>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noFill/>
                  </a:tcPr>
                </a:tc>
                <a:tc>
                  <a:txBody>
                    <a:bodyPr/>
                    <a:lstStyle/>
                    <a:p>
                      <a:pPr algn="r" fontAlgn="ctr">
                        <a:lnSpc>
                          <a:spcPct val="120000"/>
                        </a:lnSpc>
                      </a:pPr>
                      <a:r>
                        <a:rPr lang="fi-FI" sz="1800" b="0" i="0" u="none" strike="noStrike">
                          <a:effectLst/>
                          <a:latin typeface="Calibri"/>
                          <a:cs typeface="Calibri"/>
                        </a:rPr>
                        <a:t>1876</a:t>
                      </a:r>
                    </a:p>
                  </a:txBody>
                  <a:tcPr marL="0" marR="0" marT="0" marB="0" anchor="ctr">
                    <a:lnL w="12700" cmpd="sng">
                      <a:noFill/>
                    </a:lnL>
                    <a:lnR w="12700" cmpd="sng">
                      <a:noFill/>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noFill/>
                  </a:tcPr>
                </a:tc>
                <a:tc>
                  <a:txBody>
                    <a:bodyPr/>
                    <a:lstStyle/>
                    <a:p>
                      <a:pPr algn="r" fontAlgn="ctr">
                        <a:lnSpc>
                          <a:spcPct val="120000"/>
                        </a:lnSpc>
                      </a:pPr>
                      <a:r>
                        <a:rPr lang="is-IS" sz="1800" b="0" i="0" u="none" strike="noStrike">
                          <a:effectLst/>
                          <a:latin typeface="Calibri"/>
                          <a:cs typeface="Calibri"/>
                        </a:rPr>
                        <a:t>2292</a:t>
                      </a:r>
                    </a:p>
                  </a:txBody>
                  <a:tcPr marL="0" marR="0" marT="0" marB="0" anchor="ctr">
                    <a:lnL w="12700" cmpd="sng">
                      <a:noFill/>
                    </a:lnL>
                    <a:lnR w="12700" cmpd="sng">
                      <a:noFill/>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noFill/>
                  </a:tcPr>
                </a:tc>
                <a:tc>
                  <a:txBody>
                    <a:bodyPr/>
                    <a:lstStyle/>
                    <a:p>
                      <a:pPr algn="r" fontAlgn="ctr">
                        <a:lnSpc>
                          <a:spcPct val="120000"/>
                        </a:lnSpc>
                      </a:pPr>
                      <a:r>
                        <a:rPr lang="is-IS" sz="1800" b="0" i="0" u="none" strike="noStrike" dirty="0">
                          <a:effectLst/>
                          <a:latin typeface="Calibri"/>
                          <a:cs typeface="Calibri"/>
                        </a:rPr>
                        <a:t>2580</a:t>
                      </a:r>
                    </a:p>
                  </a:txBody>
                  <a:tcPr marL="0" marR="0" marT="0" marB="0" anchor="ctr">
                    <a:lnL w="12700" cmpd="sng">
                      <a:noFill/>
                    </a:lnL>
                    <a:lnR w="12700" cmpd="sng">
                      <a:noFill/>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noFill/>
                  </a:tcPr>
                </a:tc>
                <a:tc>
                  <a:txBody>
                    <a:bodyPr/>
                    <a:lstStyle/>
                    <a:p>
                      <a:pPr algn="r" fontAlgn="ctr">
                        <a:lnSpc>
                          <a:spcPct val="120000"/>
                        </a:lnSpc>
                      </a:pPr>
                      <a:r>
                        <a:rPr lang="fi-FI" sz="1800" b="0" i="0" u="none" strike="noStrike">
                          <a:effectLst/>
                          <a:latin typeface="Calibri"/>
                          <a:cs typeface="Calibri"/>
                        </a:rPr>
                        <a:t>2870</a:t>
                      </a:r>
                    </a:p>
                  </a:txBody>
                  <a:tcPr marL="0" marR="0" marT="0" marB="0" anchor="ctr">
                    <a:lnL w="12700" cmpd="sng">
                      <a:noFill/>
                    </a:lnL>
                    <a:lnR w="12700" cmpd="sng">
                      <a:noFill/>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noFill/>
                  </a:tcPr>
                </a:tc>
              </a:tr>
              <a:tr h="370840">
                <a:tc>
                  <a:txBody>
                    <a:bodyPr/>
                    <a:lstStyle/>
                    <a:p>
                      <a:pPr algn="l" fontAlgn="ctr">
                        <a:lnSpc>
                          <a:spcPct val="120000"/>
                        </a:lnSpc>
                      </a:pPr>
                      <a:r>
                        <a:rPr lang="nb-NO" sz="1800" b="0" i="0" u="none" strike="noStrike">
                          <a:effectLst/>
                          <a:latin typeface="Calibri"/>
                          <a:cs typeface="Calibri"/>
                        </a:rPr>
                        <a:t>Total</a:t>
                      </a:r>
                    </a:p>
                  </a:txBody>
                  <a:tcPr marL="0" marR="0" marT="0" marB="0" anchor="ctr">
                    <a:lnL w="12700" cmpd="sng">
                      <a:noFill/>
                    </a:lnL>
                    <a:lnR w="12700" cmpd="sng">
                      <a:noFill/>
                    </a:lnR>
                    <a:lnT w="635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r" fontAlgn="ctr">
                        <a:lnSpc>
                          <a:spcPct val="120000"/>
                        </a:lnSpc>
                      </a:pPr>
                      <a:r>
                        <a:rPr lang="is-IS" sz="1800" b="0" i="0" u="none" strike="noStrike">
                          <a:effectLst/>
                          <a:latin typeface="Calibri"/>
                          <a:cs typeface="Calibri"/>
                        </a:rPr>
                        <a:t>388078</a:t>
                      </a:r>
                    </a:p>
                  </a:txBody>
                  <a:tcPr marL="0" marR="0" marT="0" marB="0" anchor="ctr">
                    <a:lnL w="12700" cmpd="sng">
                      <a:noFill/>
                    </a:lnL>
                    <a:lnR w="12700" cmpd="sng">
                      <a:noFill/>
                    </a:lnR>
                    <a:lnT w="635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r" fontAlgn="ctr">
                        <a:lnSpc>
                          <a:spcPct val="120000"/>
                        </a:lnSpc>
                      </a:pPr>
                      <a:r>
                        <a:rPr lang="is-IS" sz="1800" b="0" i="0" u="none" strike="noStrike" dirty="0">
                          <a:effectLst/>
                          <a:latin typeface="Calibri"/>
                          <a:cs typeface="Calibri"/>
                        </a:rPr>
                        <a:t>461343</a:t>
                      </a:r>
                    </a:p>
                  </a:txBody>
                  <a:tcPr marL="0" marR="0" marT="0" marB="0" anchor="ctr">
                    <a:lnL w="12700" cmpd="sng">
                      <a:noFill/>
                    </a:lnL>
                    <a:lnR w="12700" cmpd="sng">
                      <a:noFill/>
                    </a:lnR>
                    <a:lnT w="635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r" fontAlgn="ctr">
                        <a:lnSpc>
                          <a:spcPct val="120000"/>
                        </a:lnSpc>
                      </a:pPr>
                      <a:r>
                        <a:rPr lang="is-IS" sz="1800" b="0" i="0" u="none" strike="noStrike">
                          <a:effectLst/>
                          <a:latin typeface="Calibri"/>
                          <a:cs typeface="Calibri"/>
                        </a:rPr>
                        <a:t>563044</a:t>
                      </a:r>
                    </a:p>
                  </a:txBody>
                  <a:tcPr marL="0" marR="0" marT="0" marB="0" anchor="ctr">
                    <a:lnL w="12700" cmpd="sng">
                      <a:noFill/>
                    </a:lnL>
                    <a:lnR w="12700" cmpd="sng">
                      <a:noFill/>
                    </a:lnR>
                    <a:lnT w="635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r" fontAlgn="ctr">
                        <a:lnSpc>
                          <a:spcPct val="120000"/>
                        </a:lnSpc>
                      </a:pPr>
                      <a:r>
                        <a:rPr lang="cs-CZ" sz="1800" b="0" i="0" u="none" strike="noStrike">
                          <a:effectLst/>
                          <a:latin typeface="Calibri"/>
                          <a:cs typeface="Calibri"/>
                        </a:rPr>
                        <a:t>638898</a:t>
                      </a:r>
                    </a:p>
                  </a:txBody>
                  <a:tcPr marL="0" marR="0" marT="0" marB="0" anchor="ctr">
                    <a:lnL w="12700" cmpd="sng">
                      <a:noFill/>
                    </a:lnL>
                    <a:lnR w="12700" cmpd="sng">
                      <a:noFill/>
                    </a:lnR>
                    <a:lnT w="635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r" fontAlgn="ctr">
                        <a:lnSpc>
                          <a:spcPct val="120000"/>
                        </a:lnSpc>
                      </a:pPr>
                      <a:r>
                        <a:rPr lang="is-IS" sz="1800" b="0" i="0" u="none" strike="noStrike" dirty="0">
                          <a:effectLst/>
                          <a:latin typeface="Calibri"/>
                          <a:cs typeface="Calibri"/>
                        </a:rPr>
                        <a:t>745075</a:t>
                      </a:r>
                    </a:p>
                  </a:txBody>
                  <a:tcPr marL="0" marR="0" marT="0" marB="0" anchor="ctr">
                    <a:lnL w="12700" cmpd="sng">
                      <a:noFill/>
                    </a:lnL>
                    <a:lnR w="12700" cmpd="sng">
                      <a:noFill/>
                    </a:lnR>
                    <a:lnT w="635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40904929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A20C9229-468A-4B77-9FD1-A851FA028C08}" type="slidenum">
              <a:rPr lang="en-US" smtClean="0"/>
              <a:pPr>
                <a:defRPr/>
              </a:pPr>
              <a:t>15</a:t>
            </a:fld>
            <a:endParaRPr lang="en-US"/>
          </a:p>
        </p:txBody>
      </p:sp>
      <p:sp>
        <p:nvSpPr>
          <p:cNvPr id="7" name="Rectangle 2"/>
          <p:cNvSpPr txBox="1">
            <a:spLocks noRot="1" noChangeArrowheads="1"/>
          </p:cNvSpPr>
          <p:nvPr/>
        </p:nvSpPr>
        <p:spPr>
          <a:xfrm>
            <a:off x="457200" y="122238"/>
            <a:ext cx="8229600" cy="639762"/>
          </a:xfrm>
          <a:prstGeom prst="rect">
            <a:avLst/>
          </a:prstGeom>
        </p:spPr>
        <p:txBody>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a:lstStyle>
          <a:p>
            <a:pPr algn="l" eaLnBrk="1" hangingPunct="1">
              <a:defRPr/>
            </a:pPr>
            <a:r>
              <a:rPr lang="en-US" sz="3600" b="0" dirty="0">
                <a:solidFill>
                  <a:schemeClr val="bg2"/>
                </a:solidFill>
                <a:effectLst/>
                <a:latin typeface="Calibri"/>
                <a:cs typeface="Calibri"/>
              </a:rPr>
              <a:t>PNG </a:t>
            </a:r>
            <a:r>
              <a:rPr lang="en-US" sz="3600" b="0" dirty="0" smtClean="0">
                <a:solidFill>
                  <a:schemeClr val="bg2"/>
                </a:solidFill>
                <a:effectLst/>
                <a:latin typeface="Calibri"/>
                <a:cs typeface="Calibri"/>
              </a:rPr>
              <a:t>Network</a:t>
            </a:r>
          </a:p>
        </p:txBody>
      </p:sp>
      <p:sp>
        <p:nvSpPr>
          <p:cNvPr id="8" name="Text Box 5"/>
          <p:cNvSpPr txBox="1">
            <a:spLocks noChangeArrowheads="1"/>
          </p:cNvSpPr>
          <p:nvPr/>
        </p:nvSpPr>
        <p:spPr bwMode="auto">
          <a:xfrm>
            <a:off x="6248400" y="1438655"/>
            <a:ext cx="2514600" cy="369332"/>
          </a:xfrm>
          <a:prstGeom prst="rect">
            <a:avLst/>
          </a:prstGeom>
          <a:noFill/>
          <a:ln w="9525">
            <a:noFill/>
            <a:miter lim="800000"/>
            <a:headEnd/>
            <a:tailEnd/>
          </a:ln>
        </p:spPr>
        <p:txBody>
          <a:bodyPr wrap="square">
            <a:spAutoFit/>
          </a:bodyPr>
          <a:lstStyle/>
          <a:p>
            <a:pPr algn="r">
              <a:spcBef>
                <a:spcPct val="50000"/>
              </a:spcBef>
            </a:pPr>
            <a:r>
              <a:rPr lang="en-US" sz="1800" dirty="0">
                <a:solidFill>
                  <a:schemeClr val="bg2"/>
                </a:solidFill>
                <a:latin typeface="Calibri"/>
                <a:cs typeface="Calibri"/>
              </a:rPr>
              <a:t>Figures in </a:t>
            </a:r>
            <a:r>
              <a:rPr lang="en-US" sz="1800" dirty="0" smtClean="0">
                <a:solidFill>
                  <a:schemeClr val="bg2"/>
                </a:solidFill>
                <a:latin typeface="Calibri"/>
                <a:cs typeface="Calibri"/>
              </a:rPr>
              <a:t>kilometers</a:t>
            </a:r>
            <a:endParaRPr lang="en-US" sz="1800" dirty="0">
              <a:solidFill>
                <a:schemeClr val="bg2"/>
              </a:solidFill>
              <a:latin typeface="Calibri"/>
              <a:cs typeface="Calibri"/>
            </a:endParaRPr>
          </a:p>
        </p:txBody>
      </p:sp>
      <p:graphicFrame>
        <p:nvGraphicFramePr>
          <p:cNvPr id="11" name="Table 10"/>
          <p:cNvGraphicFramePr>
            <a:graphicFrameLocks noGrp="1"/>
          </p:cNvGraphicFramePr>
          <p:nvPr>
            <p:extLst>
              <p:ext uri="{D42A27DB-BD31-4B8C-83A1-F6EECF244321}">
                <p14:modId xmlns:p14="http://schemas.microsoft.com/office/powerpoint/2010/main" val="599156831"/>
              </p:ext>
            </p:extLst>
          </p:nvPr>
        </p:nvGraphicFramePr>
        <p:xfrm>
          <a:off x="609600" y="1959864"/>
          <a:ext cx="8077202" cy="1716023"/>
        </p:xfrm>
        <a:graphic>
          <a:graphicData uri="http://schemas.openxmlformats.org/drawingml/2006/table">
            <a:tbl>
              <a:tblPr firstRow="1" bandRow="1">
                <a:tableStyleId>{5C22544A-7EE6-4342-B048-85BDC9FD1C3A}</a:tableStyleId>
              </a:tblPr>
              <a:tblGrid>
                <a:gridCol w="1676400"/>
                <a:gridCol w="990600"/>
                <a:gridCol w="1066800"/>
                <a:gridCol w="1066800"/>
                <a:gridCol w="1066800"/>
                <a:gridCol w="1066800"/>
                <a:gridCol w="1143002"/>
              </a:tblGrid>
              <a:tr h="370840">
                <a:tc>
                  <a:txBody>
                    <a:bodyPr/>
                    <a:lstStyle/>
                    <a:p>
                      <a:pPr algn="l">
                        <a:lnSpc>
                          <a:spcPct val="110000"/>
                        </a:lnSpc>
                      </a:pPr>
                      <a:r>
                        <a:rPr lang="en-US" sz="1800" b="0" dirty="0" smtClean="0">
                          <a:latin typeface="Calibri"/>
                          <a:cs typeface="Calibri"/>
                        </a:rPr>
                        <a:t>Category</a:t>
                      </a:r>
                      <a:endParaRPr lang="en-US" sz="1800" b="0" dirty="0">
                        <a:latin typeface="Calibri"/>
                        <a:cs typeface="Calibri"/>
                      </a:endParaRPr>
                    </a:p>
                  </a:txBody>
                  <a:tcPr anchor="ctr">
                    <a:lnL w="12700" cmpd="sng">
                      <a:noFill/>
                    </a:lnL>
                    <a:lnR w="12700" cmpd="sng">
                      <a:noFill/>
                    </a:lnR>
                    <a:lnT w="12700" cmpd="sng">
                      <a:noFill/>
                    </a:lnT>
                    <a:lnB w="38100" cmpd="sng">
                      <a:noFill/>
                    </a:lnB>
                    <a:solidFill>
                      <a:srgbClr val="008000"/>
                    </a:solidFill>
                  </a:tcPr>
                </a:tc>
                <a:tc>
                  <a:txBody>
                    <a:bodyPr/>
                    <a:lstStyle/>
                    <a:p>
                      <a:pPr algn="r" fontAlgn="ctr">
                        <a:lnSpc>
                          <a:spcPct val="110000"/>
                        </a:lnSpc>
                      </a:pPr>
                      <a:r>
                        <a:rPr lang="en-US" sz="1800" b="0" i="0" u="none" strike="noStrike" dirty="0">
                          <a:effectLst/>
                          <a:latin typeface="Calibri"/>
                          <a:cs typeface="Calibri"/>
                        </a:rPr>
                        <a:t>March'13</a:t>
                      </a:r>
                    </a:p>
                  </a:txBody>
                  <a:tcPr marL="0" marR="0" marT="0" marB="0" anchor="ctr">
                    <a:lnL w="12700" cmpd="sng">
                      <a:noFill/>
                    </a:lnL>
                    <a:lnR w="12700" cmpd="sng">
                      <a:noFill/>
                    </a:lnR>
                    <a:lnT w="12700" cmpd="sng">
                      <a:noFill/>
                    </a:lnT>
                    <a:lnB w="38100" cmpd="sng">
                      <a:noFill/>
                    </a:lnB>
                    <a:solidFill>
                      <a:srgbClr val="008000"/>
                    </a:solidFill>
                  </a:tcPr>
                </a:tc>
                <a:tc>
                  <a:txBody>
                    <a:bodyPr/>
                    <a:lstStyle/>
                    <a:p>
                      <a:pPr algn="r" fontAlgn="ctr">
                        <a:lnSpc>
                          <a:spcPct val="110000"/>
                        </a:lnSpc>
                      </a:pPr>
                      <a:r>
                        <a:rPr lang="en-US" sz="1800" b="0" i="0" u="none" strike="noStrike" dirty="0">
                          <a:effectLst/>
                          <a:latin typeface="Calibri"/>
                          <a:cs typeface="Calibri"/>
                        </a:rPr>
                        <a:t>March'14</a:t>
                      </a:r>
                    </a:p>
                  </a:txBody>
                  <a:tcPr marL="0" marR="0" marT="0" marB="0" anchor="ctr">
                    <a:lnL w="12700" cmpd="sng">
                      <a:noFill/>
                    </a:lnL>
                    <a:lnR w="12700" cmpd="sng">
                      <a:noFill/>
                    </a:lnR>
                    <a:lnT w="12700" cmpd="sng">
                      <a:noFill/>
                    </a:lnT>
                    <a:lnB w="38100" cmpd="sng">
                      <a:noFill/>
                    </a:lnB>
                    <a:solidFill>
                      <a:srgbClr val="008000"/>
                    </a:solidFill>
                  </a:tcPr>
                </a:tc>
                <a:tc>
                  <a:txBody>
                    <a:bodyPr/>
                    <a:lstStyle/>
                    <a:p>
                      <a:pPr algn="r" fontAlgn="ctr">
                        <a:lnSpc>
                          <a:spcPct val="110000"/>
                        </a:lnSpc>
                      </a:pPr>
                      <a:r>
                        <a:rPr lang="en-US" sz="1800" b="0" i="0" u="none" strike="noStrike">
                          <a:effectLst/>
                          <a:latin typeface="Calibri"/>
                          <a:cs typeface="Calibri"/>
                        </a:rPr>
                        <a:t>March'15 </a:t>
                      </a:r>
                    </a:p>
                  </a:txBody>
                  <a:tcPr marL="0" marR="0" marT="0" marB="0" anchor="ctr">
                    <a:lnL w="12700" cmpd="sng">
                      <a:noFill/>
                    </a:lnL>
                    <a:lnR w="12700" cmpd="sng">
                      <a:noFill/>
                    </a:lnR>
                    <a:lnT w="12700" cmpd="sng">
                      <a:noFill/>
                    </a:lnT>
                    <a:lnB w="38100" cmpd="sng">
                      <a:noFill/>
                    </a:lnB>
                    <a:solidFill>
                      <a:srgbClr val="008000"/>
                    </a:solidFill>
                  </a:tcPr>
                </a:tc>
                <a:tc>
                  <a:txBody>
                    <a:bodyPr/>
                    <a:lstStyle/>
                    <a:p>
                      <a:pPr algn="r" fontAlgn="ctr">
                        <a:lnSpc>
                          <a:spcPct val="110000"/>
                        </a:lnSpc>
                      </a:pPr>
                      <a:r>
                        <a:rPr lang="en-US" sz="1800" b="0" i="0" u="none" strike="noStrike">
                          <a:effectLst/>
                          <a:latin typeface="Calibri"/>
                          <a:cs typeface="Calibri"/>
                        </a:rPr>
                        <a:t>March'16</a:t>
                      </a:r>
                    </a:p>
                  </a:txBody>
                  <a:tcPr marL="0" marR="0" marT="0" marB="0" anchor="ctr">
                    <a:lnL w="12700" cmpd="sng">
                      <a:noFill/>
                    </a:lnL>
                    <a:lnR w="12700" cmpd="sng">
                      <a:noFill/>
                    </a:lnR>
                    <a:lnT w="12700" cmpd="sng">
                      <a:noFill/>
                    </a:lnT>
                    <a:lnB w="38100" cmpd="sng">
                      <a:noFill/>
                    </a:lnB>
                    <a:solidFill>
                      <a:srgbClr val="008000"/>
                    </a:solidFill>
                  </a:tcPr>
                </a:tc>
                <a:tc>
                  <a:txBody>
                    <a:bodyPr/>
                    <a:lstStyle/>
                    <a:p>
                      <a:pPr algn="r" fontAlgn="ctr">
                        <a:lnSpc>
                          <a:spcPct val="110000"/>
                        </a:lnSpc>
                      </a:pPr>
                      <a:r>
                        <a:rPr lang="en-US" sz="1800" b="0" i="0" u="none" strike="noStrike" dirty="0">
                          <a:effectLst/>
                          <a:latin typeface="Calibri"/>
                          <a:cs typeface="Calibri"/>
                        </a:rPr>
                        <a:t>March'17</a:t>
                      </a:r>
                    </a:p>
                  </a:txBody>
                  <a:tcPr marL="0" marR="0" marT="0" marB="0" anchor="ctr">
                    <a:lnL w="12700" cmpd="sng">
                      <a:noFill/>
                    </a:lnL>
                    <a:lnR w="12700" cmpd="sng">
                      <a:noFill/>
                    </a:lnR>
                    <a:lnT w="12700" cmpd="sng">
                      <a:noFill/>
                    </a:lnT>
                    <a:lnB w="38100" cmpd="sng">
                      <a:noFill/>
                    </a:lnB>
                    <a:solidFill>
                      <a:srgbClr val="008000"/>
                    </a:solidFill>
                  </a:tcPr>
                </a:tc>
                <a:tc>
                  <a:txBody>
                    <a:bodyPr/>
                    <a:lstStyle/>
                    <a:p>
                      <a:pPr algn="r" fontAlgn="ctr">
                        <a:lnSpc>
                          <a:spcPct val="110000"/>
                        </a:lnSpc>
                      </a:pPr>
                      <a:r>
                        <a:rPr lang="en-US" sz="1800" b="0" i="0" u="none" strike="noStrike" dirty="0">
                          <a:effectLst/>
                          <a:latin typeface="Calibri"/>
                          <a:cs typeface="Calibri"/>
                        </a:rPr>
                        <a:t>CAGR last </a:t>
                      </a:r>
                      <a:r>
                        <a:rPr lang="en-US" sz="1800" b="0" i="0" u="none" strike="noStrike" dirty="0" smtClean="0">
                          <a:effectLst/>
                          <a:latin typeface="Calibri"/>
                          <a:cs typeface="Calibri"/>
                        </a:rPr>
                        <a:t/>
                      </a:r>
                      <a:br>
                        <a:rPr lang="en-US" sz="1800" b="0" i="0" u="none" strike="noStrike" dirty="0" smtClean="0">
                          <a:effectLst/>
                          <a:latin typeface="Calibri"/>
                          <a:cs typeface="Calibri"/>
                        </a:rPr>
                      </a:br>
                      <a:r>
                        <a:rPr lang="en-US" sz="1800" b="0" i="0" u="none" strike="noStrike" dirty="0" smtClean="0">
                          <a:effectLst/>
                          <a:latin typeface="Calibri"/>
                          <a:cs typeface="Calibri"/>
                        </a:rPr>
                        <a:t>five </a:t>
                      </a:r>
                      <a:r>
                        <a:rPr lang="en-US" sz="1800" b="0" i="0" u="none" strike="noStrike" dirty="0">
                          <a:effectLst/>
                          <a:latin typeface="Calibri"/>
                          <a:cs typeface="Calibri"/>
                        </a:rPr>
                        <a:t>years</a:t>
                      </a:r>
                    </a:p>
                  </a:txBody>
                  <a:tcPr marL="0" marR="0" marT="0" marB="0" anchor="ctr">
                    <a:lnL w="12700" cmpd="sng">
                      <a:noFill/>
                    </a:lnL>
                    <a:lnR w="12700" cmpd="sng">
                      <a:noFill/>
                    </a:lnR>
                    <a:lnT w="12700" cmpd="sng">
                      <a:noFill/>
                    </a:lnT>
                    <a:lnB w="38100" cmpd="sng">
                      <a:noFill/>
                    </a:lnB>
                    <a:solidFill>
                      <a:srgbClr val="008000"/>
                    </a:solidFill>
                  </a:tcPr>
                </a:tc>
              </a:tr>
              <a:tr h="370840">
                <a:tc>
                  <a:txBody>
                    <a:bodyPr/>
                    <a:lstStyle/>
                    <a:p>
                      <a:pPr algn="l" fontAlgn="ctr">
                        <a:lnSpc>
                          <a:spcPct val="110000"/>
                        </a:lnSpc>
                      </a:pPr>
                      <a:r>
                        <a:rPr lang="nl-NL" sz="1800" b="0" i="0" u="none" strike="noStrike" dirty="0">
                          <a:effectLst/>
                          <a:latin typeface="Calibri"/>
                          <a:cs typeface="Calibri"/>
                        </a:rPr>
                        <a:t>Steel Pipeline</a:t>
                      </a:r>
                    </a:p>
                  </a:txBody>
                  <a:tcPr marL="0" marR="0" marT="0" marB="0" anchor="ctr">
                    <a:lnL w="12700" cmpd="sng">
                      <a:noFill/>
                    </a:lnL>
                    <a:lnR w="12700" cmpd="sng">
                      <a:noFill/>
                    </a:lnR>
                    <a:lnT w="38100" cmpd="sng">
                      <a:noFill/>
                    </a:lnT>
                    <a:lnB w="6350" cap="flat" cmpd="sng" algn="ctr">
                      <a:solidFill>
                        <a:scrgbClr r="0" g="0" b="0"/>
                      </a:solidFill>
                      <a:prstDash val="solid"/>
                      <a:round/>
                      <a:headEnd type="none" w="med" len="med"/>
                      <a:tailEnd type="none" w="med" len="med"/>
                    </a:lnB>
                    <a:noFill/>
                  </a:tcPr>
                </a:tc>
                <a:tc>
                  <a:txBody>
                    <a:bodyPr/>
                    <a:lstStyle/>
                    <a:p>
                      <a:pPr algn="r" fontAlgn="ctr">
                        <a:lnSpc>
                          <a:spcPct val="110000"/>
                        </a:lnSpc>
                      </a:pPr>
                      <a:r>
                        <a:rPr lang="is-IS" sz="1800" b="0" i="0" u="none" strike="noStrike">
                          <a:effectLst/>
                          <a:latin typeface="Calibri"/>
                          <a:cs typeface="Calibri"/>
                        </a:rPr>
                        <a:t>631</a:t>
                      </a:r>
                    </a:p>
                  </a:txBody>
                  <a:tcPr marL="0" marR="0" marT="0" marB="0" anchor="ctr">
                    <a:lnL w="12700" cmpd="sng">
                      <a:noFill/>
                    </a:lnL>
                    <a:lnR w="12700" cmpd="sng">
                      <a:noFill/>
                    </a:lnR>
                    <a:lnT w="38100" cmpd="sng">
                      <a:noFill/>
                    </a:lnT>
                    <a:lnB w="6350" cap="flat" cmpd="sng" algn="ctr">
                      <a:solidFill>
                        <a:scrgbClr r="0" g="0" b="0"/>
                      </a:solidFill>
                      <a:prstDash val="solid"/>
                      <a:round/>
                      <a:headEnd type="none" w="med" len="med"/>
                      <a:tailEnd type="none" w="med" len="med"/>
                    </a:lnB>
                    <a:noFill/>
                  </a:tcPr>
                </a:tc>
                <a:tc>
                  <a:txBody>
                    <a:bodyPr/>
                    <a:lstStyle/>
                    <a:p>
                      <a:pPr algn="r" fontAlgn="ctr">
                        <a:lnSpc>
                          <a:spcPct val="110000"/>
                        </a:lnSpc>
                      </a:pPr>
                      <a:r>
                        <a:rPr lang="ru-RU" sz="1800" b="0" i="0" u="none" strike="noStrike">
                          <a:effectLst/>
                          <a:latin typeface="Calibri"/>
                          <a:cs typeface="Calibri"/>
                        </a:rPr>
                        <a:t>658</a:t>
                      </a:r>
                    </a:p>
                  </a:txBody>
                  <a:tcPr marL="0" marR="0" marT="0" marB="0" anchor="ctr">
                    <a:lnL w="12700" cmpd="sng">
                      <a:noFill/>
                    </a:lnL>
                    <a:lnR w="12700" cmpd="sng">
                      <a:noFill/>
                    </a:lnR>
                    <a:lnT w="38100" cmpd="sng">
                      <a:noFill/>
                    </a:lnT>
                    <a:lnB w="6350" cap="flat" cmpd="sng" algn="ctr">
                      <a:solidFill>
                        <a:scrgbClr r="0" g="0" b="0"/>
                      </a:solidFill>
                      <a:prstDash val="solid"/>
                      <a:round/>
                      <a:headEnd type="none" w="med" len="med"/>
                      <a:tailEnd type="none" w="med" len="med"/>
                    </a:lnB>
                    <a:noFill/>
                  </a:tcPr>
                </a:tc>
                <a:tc>
                  <a:txBody>
                    <a:bodyPr/>
                    <a:lstStyle/>
                    <a:p>
                      <a:pPr algn="r" fontAlgn="ctr">
                        <a:lnSpc>
                          <a:spcPct val="110000"/>
                        </a:lnSpc>
                      </a:pPr>
                      <a:r>
                        <a:rPr lang="is-IS" sz="1800" b="0" i="0" u="none" strike="noStrike">
                          <a:effectLst/>
                          <a:latin typeface="Calibri"/>
                          <a:cs typeface="Calibri"/>
                        </a:rPr>
                        <a:t>681</a:t>
                      </a:r>
                    </a:p>
                  </a:txBody>
                  <a:tcPr marL="0" marR="0" marT="0" marB="0" anchor="ctr">
                    <a:lnL w="12700" cmpd="sng">
                      <a:noFill/>
                    </a:lnL>
                    <a:lnR w="12700" cmpd="sng">
                      <a:noFill/>
                    </a:lnR>
                    <a:lnT w="38100" cmpd="sng">
                      <a:noFill/>
                    </a:lnT>
                    <a:lnB w="6350" cap="flat" cmpd="sng" algn="ctr">
                      <a:solidFill>
                        <a:scrgbClr r="0" g="0" b="0"/>
                      </a:solidFill>
                      <a:prstDash val="solid"/>
                      <a:round/>
                      <a:headEnd type="none" w="med" len="med"/>
                      <a:tailEnd type="none" w="med" len="med"/>
                    </a:lnB>
                    <a:noFill/>
                  </a:tcPr>
                </a:tc>
                <a:tc>
                  <a:txBody>
                    <a:bodyPr/>
                    <a:lstStyle/>
                    <a:p>
                      <a:pPr algn="r" fontAlgn="ctr">
                        <a:lnSpc>
                          <a:spcPct val="110000"/>
                        </a:lnSpc>
                      </a:pPr>
                      <a:r>
                        <a:rPr lang="is-IS" sz="1800" b="0" i="0" u="none" strike="noStrike">
                          <a:effectLst/>
                          <a:latin typeface="Calibri"/>
                          <a:cs typeface="Calibri"/>
                        </a:rPr>
                        <a:t>707</a:t>
                      </a:r>
                    </a:p>
                  </a:txBody>
                  <a:tcPr marL="0" marR="0" marT="0" marB="0" anchor="ctr">
                    <a:lnL w="12700" cmpd="sng">
                      <a:noFill/>
                    </a:lnL>
                    <a:lnR w="12700" cmpd="sng">
                      <a:noFill/>
                    </a:lnR>
                    <a:lnT w="38100" cmpd="sng">
                      <a:noFill/>
                    </a:lnT>
                    <a:lnB w="6350" cap="flat" cmpd="sng" algn="ctr">
                      <a:solidFill>
                        <a:scrgbClr r="0" g="0" b="0"/>
                      </a:solidFill>
                      <a:prstDash val="solid"/>
                      <a:round/>
                      <a:headEnd type="none" w="med" len="med"/>
                      <a:tailEnd type="none" w="med" len="med"/>
                    </a:lnB>
                    <a:noFill/>
                  </a:tcPr>
                </a:tc>
                <a:tc>
                  <a:txBody>
                    <a:bodyPr/>
                    <a:lstStyle/>
                    <a:p>
                      <a:pPr algn="r" fontAlgn="ctr">
                        <a:lnSpc>
                          <a:spcPct val="110000"/>
                        </a:lnSpc>
                      </a:pPr>
                      <a:r>
                        <a:rPr lang="is-IS" sz="1800" b="0" i="0" u="none" strike="noStrike">
                          <a:effectLst/>
                          <a:latin typeface="Calibri"/>
                          <a:cs typeface="Calibri"/>
                        </a:rPr>
                        <a:t>778</a:t>
                      </a:r>
                    </a:p>
                  </a:txBody>
                  <a:tcPr marL="0" marR="0" marT="0" marB="0" anchor="ctr">
                    <a:lnL w="12700" cmpd="sng">
                      <a:noFill/>
                    </a:lnL>
                    <a:lnR w="12700" cmpd="sng">
                      <a:noFill/>
                    </a:lnR>
                    <a:lnT w="38100" cmpd="sng">
                      <a:noFill/>
                    </a:lnT>
                    <a:lnB w="6350" cap="flat" cmpd="sng" algn="ctr">
                      <a:solidFill>
                        <a:scrgbClr r="0" g="0" b="0"/>
                      </a:solidFill>
                      <a:prstDash val="solid"/>
                      <a:round/>
                      <a:headEnd type="none" w="med" len="med"/>
                      <a:tailEnd type="none" w="med" len="med"/>
                    </a:lnB>
                    <a:noFill/>
                  </a:tcPr>
                </a:tc>
                <a:tc>
                  <a:txBody>
                    <a:bodyPr/>
                    <a:lstStyle/>
                    <a:p>
                      <a:pPr algn="r" fontAlgn="ctr">
                        <a:lnSpc>
                          <a:spcPct val="110000"/>
                        </a:lnSpc>
                      </a:pPr>
                      <a:r>
                        <a:rPr lang="pt-BR" sz="1800" b="0" i="0" u="none" strike="noStrike" dirty="0">
                          <a:effectLst/>
                          <a:latin typeface="Calibri"/>
                          <a:cs typeface="Calibri"/>
                        </a:rPr>
                        <a:t>6%</a:t>
                      </a:r>
                    </a:p>
                  </a:txBody>
                  <a:tcPr marL="0" marR="0" marT="0" marB="0" anchor="ctr">
                    <a:lnL w="12700" cmpd="sng">
                      <a:noFill/>
                    </a:lnL>
                    <a:lnR w="12700" cmpd="sng">
                      <a:noFill/>
                    </a:lnR>
                    <a:lnT w="38100" cmpd="sng">
                      <a:noFill/>
                    </a:lnT>
                    <a:lnB w="6350" cap="flat" cmpd="sng" algn="ctr">
                      <a:solidFill>
                        <a:scrgbClr r="0" g="0" b="0"/>
                      </a:solidFill>
                      <a:prstDash val="solid"/>
                      <a:round/>
                      <a:headEnd type="none" w="med" len="med"/>
                      <a:tailEnd type="none" w="med" len="med"/>
                    </a:lnB>
                    <a:noFill/>
                  </a:tcPr>
                </a:tc>
              </a:tr>
              <a:tr h="370840">
                <a:tc>
                  <a:txBody>
                    <a:bodyPr/>
                    <a:lstStyle/>
                    <a:p>
                      <a:pPr algn="l" fontAlgn="ctr">
                        <a:lnSpc>
                          <a:spcPct val="110000"/>
                        </a:lnSpc>
                      </a:pPr>
                      <a:r>
                        <a:rPr lang="fi-FI" sz="1800" b="0" i="0" u="none" strike="noStrike">
                          <a:effectLst/>
                          <a:latin typeface="Calibri"/>
                          <a:cs typeface="Calibri"/>
                        </a:rPr>
                        <a:t>MDPE Pipeline</a:t>
                      </a:r>
                    </a:p>
                  </a:txBody>
                  <a:tcPr marL="0" marR="0" marT="0" marB="0" anchor="ctr">
                    <a:lnL w="12700" cmpd="sng">
                      <a:noFill/>
                    </a:lnL>
                    <a:lnR w="12700" cmpd="sng">
                      <a:noFill/>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noFill/>
                  </a:tcPr>
                </a:tc>
                <a:tc>
                  <a:txBody>
                    <a:bodyPr/>
                    <a:lstStyle/>
                    <a:p>
                      <a:pPr algn="r" fontAlgn="ctr">
                        <a:lnSpc>
                          <a:spcPct val="110000"/>
                        </a:lnSpc>
                      </a:pPr>
                      <a:r>
                        <a:rPr lang="cs-CZ" sz="1800" b="0" i="0" u="none" strike="noStrike">
                          <a:effectLst/>
                          <a:latin typeface="Calibri"/>
                          <a:cs typeface="Calibri"/>
                        </a:rPr>
                        <a:t>7783</a:t>
                      </a:r>
                    </a:p>
                  </a:txBody>
                  <a:tcPr marL="0" marR="0" marT="0" marB="0" anchor="ctr">
                    <a:lnL w="12700" cmpd="sng">
                      <a:noFill/>
                    </a:lnL>
                    <a:lnR w="12700" cmpd="sng">
                      <a:noFill/>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noFill/>
                  </a:tcPr>
                </a:tc>
                <a:tc>
                  <a:txBody>
                    <a:bodyPr/>
                    <a:lstStyle/>
                    <a:p>
                      <a:pPr algn="r" fontAlgn="ctr">
                        <a:lnSpc>
                          <a:spcPct val="110000"/>
                        </a:lnSpc>
                      </a:pPr>
                      <a:r>
                        <a:rPr lang="en-US" sz="1800" b="0" i="0" u="none" strike="noStrike" dirty="0">
                          <a:effectLst/>
                          <a:latin typeface="Calibri"/>
                          <a:cs typeface="Calibri"/>
                        </a:rPr>
                        <a:t>8438</a:t>
                      </a:r>
                    </a:p>
                  </a:txBody>
                  <a:tcPr marL="0" marR="0" marT="0" marB="0" anchor="ctr">
                    <a:lnL w="12700" cmpd="sng">
                      <a:noFill/>
                    </a:lnL>
                    <a:lnR w="12700" cmpd="sng">
                      <a:noFill/>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noFill/>
                  </a:tcPr>
                </a:tc>
                <a:tc>
                  <a:txBody>
                    <a:bodyPr/>
                    <a:lstStyle/>
                    <a:p>
                      <a:pPr algn="r" fontAlgn="ctr">
                        <a:lnSpc>
                          <a:spcPct val="110000"/>
                        </a:lnSpc>
                      </a:pPr>
                      <a:r>
                        <a:rPr lang="cs-CZ" sz="1800" b="0" i="0" u="none" strike="noStrike">
                          <a:effectLst/>
                          <a:latin typeface="Calibri"/>
                          <a:cs typeface="Calibri"/>
                        </a:rPr>
                        <a:t>8966</a:t>
                      </a:r>
                    </a:p>
                  </a:txBody>
                  <a:tcPr marL="0" marR="0" marT="0" marB="0" anchor="ctr">
                    <a:lnL w="12700" cmpd="sng">
                      <a:noFill/>
                    </a:lnL>
                    <a:lnR w="12700" cmpd="sng">
                      <a:noFill/>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noFill/>
                  </a:tcPr>
                </a:tc>
                <a:tc>
                  <a:txBody>
                    <a:bodyPr/>
                    <a:lstStyle/>
                    <a:p>
                      <a:pPr algn="r" fontAlgn="ctr">
                        <a:lnSpc>
                          <a:spcPct val="110000"/>
                        </a:lnSpc>
                      </a:pPr>
                      <a:r>
                        <a:rPr lang="cs-CZ" sz="1800" b="0" i="0" u="none" strike="noStrike">
                          <a:effectLst/>
                          <a:latin typeface="Calibri"/>
                          <a:cs typeface="Calibri"/>
                        </a:rPr>
                        <a:t>9444</a:t>
                      </a:r>
                    </a:p>
                  </a:txBody>
                  <a:tcPr marL="0" marR="0" marT="0" marB="0" anchor="ctr">
                    <a:lnL w="12700" cmpd="sng">
                      <a:noFill/>
                    </a:lnL>
                    <a:lnR w="12700" cmpd="sng">
                      <a:noFill/>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noFill/>
                  </a:tcPr>
                </a:tc>
                <a:tc>
                  <a:txBody>
                    <a:bodyPr/>
                    <a:lstStyle/>
                    <a:p>
                      <a:pPr algn="r" fontAlgn="ctr">
                        <a:lnSpc>
                          <a:spcPct val="110000"/>
                        </a:lnSpc>
                      </a:pPr>
                      <a:r>
                        <a:rPr lang="cs-CZ" sz="1800" b="0" i="0" u="none" strike="noStrike">
                          <a:effectLst/>
                          <a:latin typeface="Calibri"/>
                          <a:cs typeface="Calibri"/>
                        </a:rPr>
                        <a:t>9940</a:t>
                      </a:r>
                    </a:p>
                  </a:txBody>
                  <a:tcPr marL="0" marR="0" marT="0" marB="0" anchor="ctr">
                    <a:lnL w="12700" cmpd="sng">
                      <a:noFill/>
                    </a:lnL>
                    <a:lnR w="12700" cmpd="sng">
                      <a:noFill/>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noFill/>
                  </a:tcPr>
                </a:tc>
                <a:tc>
                  <a:txBody>
                    <a:bodyPr/>
                    <a:lstStyle/>
                    <a:p>
                      <a:pPr algn="r" fontAlgn="ctr">
                        <a:lnSpc>
                          <a:spcPct val="110000"/>
                        </a:lnSpc>
                      </a:pPr>
                      <a:r>
                        <a:rPr lang="pt-BR" sz="1800" b="0" i="0" u="none" strike="noStrike" dirty="0">
                          <a:effectLst/>
                          <a:latin typeface="Calibri"/>
                          <a:cs typeface="Calibri"/>
                        </a:rPr>
                        <a:t>9%</a:t>
                      </a:r>
                    </a:p>
                  </a:txBody>
                  <a:tcPr marL="0" marR="0" marT="0" marB="0" anchor="ctr">
                    <a:lnL w="12700" cmpd="sng">
                      <a:noFill/>
                    </a:lnL>
                    <a:lnR w="12700" cmpd="sng">
                      <a:noFill/>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noFill/>
                  </a:tcPr>
                </a:tc>
              </a:tr>
              <a:tr h="370840">
                <a:tc>
                  <a:txBody>
                    <a:bodyPr/>
                    <a:lstStyle/>
                    <a:p>
                      <a:pPr algn="l" fontAlgn="ctr">
                        <a:lnSpc>
                          <a:spcPct val="110000"/>
                        </a:lnSpc>
                      </a:pPr>
                      <a:r>
                        <a:rPr lang="nb-NO" sz="1800" b="0" i="0" u="none" strike="noStrike">
                          <a:effectLst/>
                          <a:latin typeface="Calibri"/>
                          <a:cs typeface="Calibri"/>
                        </a:rPr>
                        <a:t>Total</a:t>
                      </a:r>
                    </a:p>
                  </a:txBody>
                  <a:tcPr marL="0" marR="0" marT="0" marB="0" anchor="ctr">
                    <a:lnL w="12700" cmpd="sng">
                      <a:noFill/>
                    </a:lnL>
                    <a:lnR w="12700" cmpd="sng">
                      <a:noFill/>
                    </a:lnR>
                    <a:lnT w="635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r" fontAlgn="ctr">
                        <a:lnSpc>
                          <a:spcPct val="110000"/>
                        </a:lnSpc>
                      </a:pPr>
                      <a:r>
                        <a:rPr lang="en-US" sz="1800" b="0" i="0" u="none" strike="noStrike">
                          <a:effectLst/>
                          <a:latin typeface="Calibri"/>
                          <a:cs typeface="Calibri"/>
                        </a:rPr>
                        <a:t>8414</a:t>
                      </a:r>
                    </a:p>
                  </a:txBody>
                  <a:tcPr marL="0" marR="0" marT="0" marB="0" anchor="ctr">
                    <a:lnL w="12700" cmpd="sng">
                      <a:noFill/>
                    </a:lnL>
                    <a:lnR w="12700" cmpd="sng">
                      <a:noFill/>
                    </a:lnR>
                    <a:lnT w="635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r" fontAlgn="ctr">
                        <a:lnSpc>
                          <a:spcPct val="110000"/>
                        </a:lnSpc>
                      </a:pPr>
                      <a:r>
                        <a:rPr lang="is-IS" sz="1800" b="0" i="0" u="none" strike="noStrike">
                          <a:effectLst/>
                          <a:latin typeface="Calibri"/>
                          <a:cs typeface="Calibri"/>
                        </a:rPr>
                        <a:t>9096</a:t>
                      </a:r>
                    </a:p>
                  </a:txBody>
                  <a:tcPr marL="0" marR="0" marT="0" marB="0" anchor="ctr">
                    <a:lnL w="12700" cmpd="sng">
                      <a:noFill/>
                    </a:lnL>
                    <a:lnR w="12700" cmpd="sng">
                      <a:noFill/>
                    </a:lnR>
                    <a:lnT w="635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r" fontAlgn="ctr">
                        <a:lnSpc>
                          <a:spcPct val="110000"/>
                        </a:lnSpc>
                      </a:pPr>
                      <a:r>
                        <a:rPr lang="en-US" sz="1800" b="0" i="0" u="none" strike="noStrike">
                          <a:effectLst/>
                          <a:latin typeface="Calibri"/>
                          <a:cs typeface="Calibri"/>
                        </a:rPr>
                        <a:t>9647</a:t>
                      </a:r>
                    </a:p>
                  </a:txBody>
                  <a:tcPr marL="0" marR="0" marT="0" marB="0" anchor="ctr">
                    <a:lnL w="12700" cmpd="sng">
                      <a:noFill/>
                    </a:lnL>
                    <a:lnR w="12700" cmpd="sng">
                      <a:noFill/>
                    </a:lnR>
                    <a:lnT w="635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r" fontAlgn="ctr">
                        <a:lnSpc>
                          <a:spcPct val="110000"/>
                        </a:lnSpc>
                      </a:pPr>
                      <a:r>
                        <a:rPr lang="fi-FI" sz="1800" b="0" i="0" u="none" strike="noStrike">
                          <a:effectLst/>
                          <a:latin typeface="Calibri"/>
                          <a:cs typeface="Calibri"/>
                        </a:rPr>
                        <a:t>10151</a:t>
                      </a:r>
                    </a:p>
                  </a:txBody>
                  <a:tcPr marL="0" marR="0" marT="0" marB="0" anchor="ctr">
                    <a:lnL w="12700" cmpd="sng">
                      <a:noFill/>
                    </a:lnL>
                    <a:lnR w="12700" cmpd="sng">
                      <a:noFill/>
                    </a:lnR>
                    <a:lnT w="635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r" fontAlgn="ctr">
                        <a:lnSpc>
                          <a:spcPct val="110000"/>
                        </a:lnSpc>
                      </a:pPr>
                      <a:r>
                        <a:rPr lang="is-IS" sz="1800" b="0" i="0" u="none" strike="noStrike">
                          <a:effectLst/>
                          <a:latin typeface="Calibri"/>
                          <a:cs typeface="Calibri"/>
                        </a:rPr>
                        <a:t>10718</a:t>
                      </a:r>
                    </a:p>
                  </a:txBody>
                  <a:tcPr marL="0" marR="0" marT="0" marB="0" anchor="ctr">
                    <a:lnL w="12700" cmpd="sng">
                      <a:noFill/>
                    </a:lnL>
                    <a:lnR w="12700" cmpd="sng">
                      <a:noFill/>
                    </a:lnR>
                    <a:lnT w="635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r" fontAlgn="ctr">
                        <a:lnSpc>
                          <a:spcPct val="110000"/>
                        </a:lnSpc>
                      </a:pPr>
                      <a:r>
                        <a:rPr lang="pt-BR" sz="1800" b="0" i="0" u="none" strike="noStrike" dirty="0">
                          <a:effectLst/>
                          <a:latin typeface="Calibri"/>
                          <a:cs typeface="Calibri"/>
                        </a:rPr>
                        <a:t>9%</a:t>
                      </a:r>
                    </a:p>
                  </a:txBody>
                  <a:tcPr marL="0" marR="0" marT="0" marB="0" anchor="ctr">
                    <a:lnL w="12700" cmpd="sng">
                      <a:noFill/>
                    </a:lnL>
                    <a:lnR w="12700" cmpd="sng">
                      <a:noFill/>
                    </a:lnR>
                    <a:lnT w="635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074535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A20C9229-468A-4B77-9FD1-A851FA028C08}" type="slidenum">
              <a:rPr lang="en-US" smtClean="0"/>
              <a:pPr>
                <a:defRPr/>
              </a:pPr>
              <a:t>16</a:t>
            </a:fld>
            <a:endParaRPr lang="en-US"/>
          </a:p>
        </p:txBody>
      </p:sp>
      <p:sp>
        <p:nvSpPr>
          <p:cNvPr id="7" name="Rectangle 2"/>
          <p:cNvSpPr txBox="1">
            <a:spLocks noRot="1" noChangeArrowheads="1"/>
          </p:cNvSpPr>
          <p:nvPr/>
        </p:nvSpPr>
        <p:spPr>
          <a:xfrm>
            <a:off x="457200" y="122238"/>
            <a:ext cx="8229600" cy="639762"/>
          </a:xfrm>
          <a:prstGeom prst="rect">
            <a:avLst/>
          </a:prstGeom>
        </p:spPr>
        <p:txBody>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a:lstStyle>
          <a:p>
            <a:pPr algn="l" eaLnBrk="1" hangingPunct="1">
              <a:defRPr/>
            </a:pPr>
            <a:r>
              <a:rPr lang="it-IT" sz="3200" b="0" dirty="0" err="1">
                <a:solidFill>
                  <a:schemeClr val="bg2"/>
                </a:solidFill>
                <a:effectLst/>
                <a:latin typeface="Calibri"/>
                <a:cs typeface="Calibri"/>
              </a:rPr>
              <a:t>Standalone</a:t>
            </a:r>
            <a:r>
              <a:rPr lang="it-IT" sz="3200" b="0" dirty="0">
                <a:solidFill>
                  <a:schemeClr val="bg2"/>
                </a:solidFill>
                <a:effectLst/>
                <a:latin typeface="Calibri"/>
                <a:cs typeface="Calibri"/>
              </a:rPr>
              <a:t> Financial Data</a:t>
            </a:r>
            <a:endParaRPr lang="en-US" sz="3200" b="0" dirty="0" smtClean="0">
              <a:solidFill>
                <a:schemeClr val="bg2"/>
              </a:solidFill>
              <a:effectLst/>
              <a:latin typeface="Calibri"/>
              <a:cs typeface="Calibri"/>
            </a:endParaRPr>
          </a:p>
        </p:txBody>
      </p:sp>
      <p:sp>
        <p:nvSpPr>
          <p:cNvPr id="10" name="Text Box 5"/>
          <p:cNvSpPr txBox="1">
            <a:spLocks noChangeArrowheads="1"/>
          </p:cNvSpPr>
          <p:nvPr/>
        </p:nvSpPr>
        <p:spPr bwMode="auto">
          <a:xfrm>
            <a:off x="6248400" y="1404112"/>
            <a:ext cx="2514600" cy="369332"/>
          </a:xfrm>
          <a:prstGeom prst="rect">
            <a:avLst/>
          </a:prstGeom>
          <a:noFill/>
          <a:ln w="9525">
            <a:noFill/>
            <a:miter lim="800000"/>
            <a:headEnd/>
            <a:tailEnd/>
          </a:ln>
        </p:spPr>
        <p:txBody>
          <a:bodyPr wrap="square">
            <a:spAutoFit/>
          </a:bodyPr>
          <a:lstStyle/>
          <a:p>
            <a:pPr algn="r"/>
            <a:r>
              <a:rPr lang="es-ES_tradnl" sz="1800" dirty="0" err="1">
                <a:solidFill>
                  <a:schemeClr val="bg2"/>
                </a:solidFill>
                <a:latin typeface="Calibri"/>
                <a:cs typeface="Calibri"/>
              </a:rPr>
              <a:t>Rs</a:t>
            </a:r>
            <a:r>
              <a:rPr lang="es-ES_tradnl" sz="1800" dirty="0">
                <a:solidFill>
                  <a:schemeClr val="bg2"/>
                </a:solidFill>
                <a:latin typeface="Calibri"/>
                <a:cs typeface="Calibri"/>
              </a:rPr>
              <a:t>./</a:t>
            </a:r>
            <a:r>
              <a:rPr lang="es-ES_tradnl" sz="1800" dirty="0" err="1">
                <a:solidFill>
                  <a:schemeClr val="bg2"/>
                </a:solidFill>
                <a:latin typeface="Calibri"/>
                <a:cs typeface="Calibri"/>
              </a:rPr>
              <a:t>Crores</a:t>
            </a:r>
            <a:endParaRPr lang="es-ES_tradnl" sz="1800" dirty="0">
              <a:solidFill>
                <a:schemeClr val="bg2"/>
              </a:solidFill>
              <a:latin typeface="Calibri"/>
              <a:cs typeface="Calibri"/>
            </a:endParaRPr>
          </a:p>
        </p:txBody>
      </p:sp>
      <p:graphicFrame>
        <p:nvGraphicFramePr>
          <p:cNvPr id="11" name="Table 10"/>
          <p:cNvGraphicFramePr>
            <a:graphicFrameLocks noGrp="1"/>
          </p:cNvGraphicFramePr>
          <p:nvPr>
            <p:extLst>
              <p:ext uri="{D42A27DB-BD31-4B8C-83A1-F6EECF244321}">
                <p14:modId xmlns:p14="http://schemas.microsoft.com/office/powerpoint/2010/main" val="1930937578"/>
              </p:ext>
            </p:extLst>
          </p:nvPr>
        </p:nvGraphicFramePr>
        <p:xfrm>
          <a:off x="609600" y="1925321"/>
          <a:ext cx="8077202" cy="2341879"/>
        </p:xfrm>
        <a:graphic>
          <a:graphicData uri="http://schemas.openxmlformats.org/drawingml/2006/table">
            <a:tbl>
              <a:tblPr firstRow="1" bandRow="1">
                <a:tableStyleId>{5C22544A-7EE6-4342-B048-85BDC9FD1C3A}</a:tableStyleId>
              </a:tblPr>
              <a:tblGrid>
                <a:gridCol w="2057400"/>
                <a:gridCol w="990600"/>
                <a:gridCol w="990600"/>
                <a:gridCol w="990600"/>
                <a:gridCol w="990600"/>
                <a:gridCol w="990600"/>
                <a:gridCol w="1066802"/>
              </a:tblGrid>
              <a:tr h="370840">
                <a:tc>
                  <a:txBody>
                    <a:bodyPr/>
                    <a:lstStyle/>
                    <a:p>
                      <a:pPr>
                        <a:lnSpc>
                          <a:spcPct val="110000"/>
                        </a:lnSpc>
                      </a:pPr>
                      <a:endParaRPr lang="en-US" sz="1800" b="0" dirty="0">
                        <a:latin typeface="Calibri"/>
                        <a:cs typeface="Calibri"/>
                      </a:endParaRPr>
                    </a:p>
                  </a:txBody>
                  <a:tcPr anchor="ctr">
                    <a:lnL w="12700" cmpd="sng">
                      <a:noFill/>
                    </a:lnL>
                    <a:lnR w="12700" cmpd="sng">
                      <a:noFill/>
                    </a:lnR>
                    <a:lnT w="12700" cmpd="sng">
                      <a:noFill/>
                    </a:lnT>
                    <a:lnB w="38100" cmpd="sng">
                      <a:noFill/>
                    </a:lnB>
                    <a:solidFill>
                      <a:srgbClr val="008000"/>
                    </a:solidFill>
                  </a:tcPr>
                </a:tc>
                <a:tc>
                  <a:txBody>
                    <a:bodyPr/>
                    <a:lstStyle/>
                    <a:p>
                      <a:pPr algn="r" fontAlgn="ctr">
                        <a:lnSpc>
                          <a:spcPct val="110000"/>
                        </a:lnSpc>
                      </a:pPr>
                      <a:r>
                        <a:rPr lang="tr-TR" sz="1800" b="0" i="0" u="none" strike="noStrike" dirty="0">
                          <a:effectLst/>
                          <a:latin typeface="Calibri"/>
                          <a:cs typeface="Calibri"/>
                        </a:rPr>
                        <a:t>FY13</a:t>
                      </a:r>
                    </a:p>
                  </a:txBody>
                  <a:tcPr marL="0" marR="0" marT="0" marB="0" anchor="ctr">
                    <a:lnL w="12700" cmpd="sng">
                      <a:noFill/>
                    </a:lnL>
                    <a:lnR w="12700" cmpd="sng">
                      <a:noFill/>
                    </a:lnR>
                    <a:lnT w="12700" cmpd="sng">
                      <a:noFill/>
                    </a:lnT>
                    <a:lnB w="38100" cmpd="sng">
                      <a:noFill/>
                    </a:lnB>
                    <a:solidFill>
                      <a:srgbClr val="008000"/>
                    </a:solidFill>
                  </a:tcPr>
                </a:tc>
                <a:tc>
                  <a:txBody>
                    <a:bodyPr/>
                    <a:lstStyle/>
                    <a:p>
                      <a:pPr algn="r" fontAlgn="ctr">
                        <a:lnSpc>
                          <a:spcPct val="110000"/>
                        </a:lnSpc>
                      </a:pPr>
                      <a:r>
                        <a:rPr lang="tr-TR" sz="1800" b="0" i="0" u="none" strike="noStrike" dirty="0">
                          <a:effectLst/>
                          <a:latin typeface="Calibri"/>
                          <a:cs typeface="Calibri"/>
                        </a:rPr>
                        <a:t>FY14</a:t>
                      </a:r>
                    </a:p>
                  </a:txBody>
                  <a:tcPr marL="0" marR="0" marT="0" marB="0" anchor="ctr">
                    <a:lnL w="12700" cmpd="sng">
                      <a:noFill/>
                    </a:lnL>
                    <a:lnR w="12700" cmpd="sng">
                      <a:noFill/>
                    </a:lnR>
                    <a:lnT w="12700" cmpd="sng">
                      <a:noFill/>
                    </a:lnT>
                    <a:lnB w="38100" cmpd="sng">
                      <a:noFill/>
                    </a:lnB>
                    <a:solidFill>
                      <a:srgbClr val="008000"/>
                    </a:solidFill>
                  </a:tcPr>
                </a:tc>
                <a:tc>
                  <a:txBody>
                    <a:bodyPr/>
                    <a:lstStyle/>
                    <a:p>
                      <a:pPr algn="r" fontAlgn="ctr">
                        <a:lnSpc>
                          <a:spcPct val="110000"/>
                        </a:lnSpc>
                      </a:pPr>
                      <a:r>
                        <a:rPr lang="tr-TR" sz="1800" b="0" i="0" u="none" strike="noStrike" dirty="0">
                          <a:effectLst/>
                          <a:latin typeface="Calibri"/>
                          <a:cs typeface="Calibri"/>
                        </a:rPr>
                        <a:t>FY15</a:t>
                      </a:r>
                    </a:p>
                  </a:txBody>
                  <a:tcPr marL="0" marR="0" marT="0" marB="0" anchor="ctr">
                    <a:lnL w="12700" cmpd="sng">
                      <a:noFill/>
                    </a:lnL>
                    <a:lnR w="12700" cmpd="sng">
                      <a:noFill/>
                    </a:lnR>
                    <a:lnT w="12700" cmpd="sng">
                      <a:noFill/>
                    </a:lnT>
                    <a:lnB w="38100" cmpd="sng">
                      <a:noFill/>
                    </a:lnB>
                    <a:solidFill>
                      <a:srgbClr val="008000"/>
                    </a:solidFill>
                  </a:tcPr>
                </a:tc>
                <a:tc>
                  <a:txBody>
                    <a:bodyPr/>
                    <a:lstStyle/>
                    <a:p>
                      <a:pPr algn="r" fontAlgn="ctr">
                        <a:lnSpc>
                          <a:spcPct val="110000"/>
                        </a:lnSpc>
                      </a:pPr>
                      <a:r>
                        <a:rPr lang="tr-TR" sz="1800" b="0" i="0" u="none" strike="noStrike" dirty="0">
                          <a:effectLst/>
                          <a:latin typeface="Calibri"/>
                          <a:cs typeface="Calibri"/>
                        </a:rPr>
                        <a:t>FY16</a:t>
                      </a:r>
                    </a:p>
                  </a:txBody>
                  <a:tcPr marL="0" marR="0" marT="0" marB="0" anchor="ctr">
                    <a:lnL w="12700" cmpd="sng">
                      <a:noFill/>
                    </a:lnL>
                    <a:lnR w="12700" cmpd="sng">
                      <a:noFill/>
                    </a:lnR>
                    <a:lnT w="12700" cmpd="sng">
                      <a:noFill/>
                    </a:lnT>
                    <a:lnB w="38100" cmpd="sng">
                      <a:noFill/>
                    </a:lnB>
                    <a:solidFill>
                      <a:srgbClr val="008000"/>
                    </a:solidFill>
                  </a:tcPr>
                </a:tc>
                <a:tc>
                  <a:txBody>
                    <a:bodyPr/>
                    <a:lstStyle/>
                    <a:p>
                      <a:pPr algn="r" fontAlgn="ctr">
                        <a:lnSpc>
                          <a:spcPct val="110000"/>
                        </a:lnSpc>
                      </a:pPr>
                      <a:r>
                        <a:rPr lang="tr-TR" sz="1800" b="0" i="0" u="none" strike="noStrike" dirty="0">
                          <a:effectLst/>
                          <a:latin typeface="Calibri"/>
                          <a:cs typeface="Calibri"/>
                        </a:rPr>
                        <a:t>FY17</a:t>
                      </a:r>
                    </a:p>
                  </a:txBody>
                  <a:tcPr marL="0" marR="0" marT="0" marB="0" anchor="ctr">
                    <a:lnL w="12700" cmpd="sng">
                      <a:noFill/>
                    </a:lnL>
                    <a:lnR w="12700" cmpd="sng">
                      <a:noFill/>
                    </a:lnR>
                    <a:lnT w="12700" cmpd="sng">
                      <a:noFill/>
                    </a:lnT>
                    <a:lnB w="38100" cmpd="sng">
                      <a:noFill/>
                    </a:lnB>
                    <a:solidFill>
                      <a:srgbClr val="008000"/>
                    </a:solidFill>
                  </a:tcPr>
                </a:tc>
                <a:tc>
                  <a:txBody>
                    <a:bodyPr/>
                    <a:lstStyle/>
                    <a:p>
                      <a:pPr algn="r" fontAlgn="b">
                        <a:lnSpc>
                          <a:spcPct val="80000"/>
                        </a:lnSpc>
                      </a:pPr>
                      <a:r>
                        <a:rPr lang="en-US" sz="1800" b="0" i="0" u="none" strike="noStrike" dirty="0" smtClean="0">
                          <a:effectLst/>
                          <a:latin typeface="Calibri"/>
                          <a:cs typeface="Calibri"/>
                        </a:rPr>
                        <a:t>CAGR  </a:t>
                      </a:r>
                      <a:endParaRPr lang="en-US" sz="1800" b="0" i="0" u="none" strike="noStrike" dirty="0">
                        <a:effectLst/>
                        <a:latin typeface="Calibri"/>
                        <a:cs typeface="Calibri"/>
                      </a:endParaRPr>
                    </a:p>
                  </a:txBody>
                  <a:tcPr marL="0" marR="0" marT="0" marB="0" anchor="ctr">
                    <a:lnL w="12700" cmpd="sng">
                      <a:noFill/>
                    </a:lnL>
                    <a:lnR w="12700" cmpd="sng">
                      <a:noFill/>
                    </a:lnR>
                    <a:lnT w="12700" cmpd="sng">
                      <a:noFill/>
                    </a:lnT>
                    <a:lnB w="38100" cmpd="sng">
                      <a:noFill/>
                    </a:lnB>
                    <a:solidFill>
                      <a:srgbClr val="008000"/>
                    </a:solidFill>
                  </a:tcPr>
                </a:tc>
              </a:tr>
              <a:tr h="370840">
                <a:tc>
                  <a:txBody>
                    <a:bodyPr/>
                    <a:lstStyle/>
                    <a:p>
                      <a:pPr algn="l" fontAlgn="ctr">
                        <a:lnSpc>
                          <a:spcPct val="110000"/>
                        </a:lnSpc>
                      </a:pPr>
                      <a:r>
                        <a:rPr lang="de-DE" sz="1800" b="0" i="0" u="none" strike="noStrike" dirty="0" err="1" smtClean="0">
                          <a:effectLst/>
                          <a:latin typeface="Calibri"/>
                          <a:cs typeface="Calibri"/>
                        </a:rPr>
                        <a:t>Gross</a:t>
                      </a:r>
                      <a:r>
                        <a:rPr lang="de-DE" sz="1800" b="0" i="0" u="none" strike="noStrike" dirty="0" smtClean="0">
                          <a:effectLst/>
                          <a:latin typeface="Calibri"/>
                          <a:cs typeface="Calibri"/>
                        </a:rPr>
                        <a:t> </a:t>
                      </a:r>
                      <a:r>
                        <a:rPr lang="de-DE" sz="1800" b="0" i="0" u="none" strike="noStrike" dirty="0" err="1" smtClean="0">
                          <a:effectLst/>
                          <a:latin typeface="Calibri"/>
                          <a:cs typeface="Calibri"/>
                        </a:rPr>
                        <a:t>Turnover</a:t>
                      </a:r>
                      <a:endParaRPr lang="de-DE" sz="1800" b="0" i="0" u="none" strike="noStrike" dirty="0">
                        <a:effectLst/>
                        <a:latin typeface="Calibri"/>
                        <a:cs typeface="Calibri"/>
                      </a:endParaRPr>
                    </a:p>
                  </a:txBody>
                  <a:tcPr marL="0" marR="0" marT="0" marB="0" anchor="ctr">
                    <a:lnL w="12700" cmpd="sng">
                      <a:noFill/>
                    </a:lnL>
                    <a:lnR w="12700" cmpd="sng">
                      <a:noFill/>
                    </a:lnR>
                    <a:lnT w="38100" cmpd="sng">
                      <a:noFill/>
                    </a:lnT>
                    <a:lnB w="6350" cap="flat" cmpd="sng" algn="ctr">
                      <a:solidFill>
                        <a:scrgbClr r="0" g="0" b="0"/>
                      </a:solidFill>
                      <a:prstDash val="solid"/>
                      <a:round/>
                      <a:headEnd type="none" w="med" len="med"/>
                      <a:tailEnd type="none" w="med" len="med"/>
                    </a:lnB>
                    <a:noFill/>
                  </a:tcPr>
                </a:tc>
                <a:tc>
                  <a:txBody>
                    <a:bodyPr/>
                    <a:lstStyle/>
                    <a:p>
                      <a:pPr algn="r" fontAlgn="ctr">
                        <a:lnSpc>
                          <a:spcPct val="110000"/>
                        </a:lnSpc>
                      </a:pPr>
                      <a:r>
                        <a:rPr lang="is-IS" sz="1800" b="0" i="0" u="none" strike="noStrike" dirty="0">
                          <a:effectLst/>
                          <a:latin typeface="Calibri"/>
                          <a:cs typeface="Calibri"/>
                        </a:rPr>
                        <a:t>3724</a:t>
                      </a:r>
                    </a:p>
                  </a:txBody>
                  <a:tcPr marL="0" marR="0" marT="0" marB="0" anchor="ctr">
                    <a:lnL w="12700" cmpd="sng">
                      <a:noFill/>
                    </a:lnL>
                    <a:lnR w="12700" cmpd="sng">
                      <a:noFill/>
                    </a:lnR>
                    <a:lnT w="38100" cmpd="sng">
                      <a:noFill/>
                    </a:lnT>
                    <a:lnB w="6350" cap="flat" cmpd="sng" algn="ctr">
                      <a:solidFill>
                        <a:scrgbClr r="0" g="0" b="0"/>
                      </a:solidFill>
                      <a:prstDash val="solid"/>
                      <a:round/>
                      <a:headEnd type="none" w="med" len="med"/>
                      <a:tailEnd type="none" w="med" len="med"/>
                    </a:lnB>
                    <a:noFill/>
                  </a:tcPr>
                </a:tc>
                <a:tc>
                  <a:txBody>
                    <a:bodyPr/>
                    <a:lstStyle/>
                    <a:p>
                      <a:pPr algn="r" fontAlgn="ctr">
                        <a:lnSpc>
                          <a:spcPct val="110000"/>
                        </a:lnSpc>
                      </a:pPr>
                      <a:r>
                        <a:rPr lang="en-US" sz="1800" b="0" i="0" u="none" strike="noStrike">
                          <a:effectLst/>
                          <a:latin typeface="Calibri"/>
                          <a:cs typeface="Calibri"/>
                        </a:rPr>
                        <a:t>4319</a:t>
                      </a:r>
                    </a:p>
                  </a:txBody>
                  <a:tcPr marL="0" marR="0" marT="0" marB="0" anchor="ctr">
                    <a:lnL w="12700" cmpd="sng">
                      <a:noFill/>
                    </a:lnL>
                    <a:lnR w="12700" cmpd="sng">
                      <a:noFill/>
                    </a:lnR>
                    <a:lnT w="38100" cmpd="sng">
                      <a:noFill/>
                    </a:lnT>
                    <a:lnB w="6350" cap="flat" cmpd="sng" algn="ctr">
                      <a:solidFill>
                        <a:scrgbClr r="0" g="0" b="0"/>
                      </a:solidFill>
                      <a:prstDash val="solid"/>
                      <a:round/>
                      <a:headEnd type="none" w="med" len="med"/>
                      <a:tailEnd type="none" w="med" len="med"/>
                    </a:lnB>
                    <a:noFill/>
                  </a:tcPr>
                </a:tc>
                <a:tc>
                  <a:txBody>
                    <a:bodyPr/>
                    <a:lstStyle/>
                    <a:p>
                      <a:pPr algn="r" fontAlgn="ctr">
                        <a:lnSpc>
                          <a:spcPct val="110000"/>
                        </a:lnSpc>
                      </a:pPr>
                      <a:r>
                        <a:rPr lang="is-IS" sz="1800" b="0" i="0" u="none" strike="noStrike">
                          <a:effectLst/>
                          <a:latin typeface="Calibri"/>
                          <a:cs typeface="Calibri"/>
                        </a:rPr>
                        <a:t>4049</a:t>
                      </a:r>
                    </a:p>
                  </a:txBody>
                  <a:tcPr marL="0" marR="0" marT="0" marB="0" anchor="ctr">
                    <a:lnL w="12700" cmpd="sng">
                      <a:noFill/>
                    </a:lnL>
                    <a:lnR w="12700" cmpd="sng">
                      <a:noFill/>
                    </a:lnR>
                    <a:lnT w="38100" cmpd="sng">
                      <a:noFill/>
                    </a:lnT>
                    <a:lnB w="6350" cap="flat" cmpd="sng" algn="ctr">
                      <a:solidFill>
                        <a:scrgbClr r="0" g="0" b="0"/>
                      </a:solidFill>
                      <a:prstDash val="solid"/>
                      <a:round/>
                      <a:headEnd type="none" w="med" len="med"/>
                      <a:tailEnd type="none" w="med" len="med"/>
                    </a:lnB>
                    <a:noFill/>
                  </a:tcPr>
                </a:tc>
                <a:tc>
                  <a:txBody>
                    <a:bodyPr/>
                    <a:lstStyle/>
                    <a:p>
                      <a:pPr algn="r" fontAlgn="ctr">
                        <a:lnSpc>
                          <a:spcPct val="110000"/>
                        </a:lnSpc>
                      </a:pPr>
                      <a:r>
                        <a:rPr lang="is-IS" sz="1800" b="0" i="0" u="none" strike="noStrike" dirty="0">
                          <a:effectLst/>
                          <a:latin typeface="Calibri"/>
                          <a:cs typeface="Calibri"/>
                        </a:rPr>
                        <a:t>4052</a:t>
                      </a:r>
                    </a:p>
                  </a:txBody>
                  <a:tcPr marL="0" marR="0" marT="0" marB="0" anchor="ctr">
                    <a:lnL w="12700" cmpd="sng">
                      <a:noFill/>
                    </a:lnL>
                    <a:lnR w="12700" cmpd="sng">
                      <a:noFill/>
                    </a:lnR>
                    <a:lnT w="38100" cmpd="sng">
                      <a:noFill/>
                    </a:lnT>
                    <a:lnB w="6350" cap="flat" cmpd="sng" algn="ctr">
                      <a:solidFill>
                        <a:scrgbClr r="0" g="0" b="0"/>
                      </a:solidFill>
                      <a:prstDash val="solid"/>
                      <a:round/>
                      <a:headEnd type="none" w="med" len="med"/>
                      <a:tailEnd type="none" w="med" len="med"/>
                    </a:lnB>
                    <a:noFill/>
                  </a:tcPr>
                </a:tc>
                <a:tc>
                  <a:txBody>
                    <a:bodyPr/>
                    <a:lstStyle/>
                    <a:p>
                      <a:pPr algn="r" fontAlgn="ctr">
                        <a:lnSpc>
                          <a:spcPct val="110000"/>
                        </a:lnSpc>
                      </a:pPr>
                      <a:r>
                        <a:rPr lang="is-IS" sz="1800" b="0" i="0" u="none" strike="noStrike" dirty="0">
                          <a:effectLst/>
                          <a:latin typeface="Calibri"/>
                          <a:cs typeface="Calibri"/>
                        </a:rPr>
                        <a:t>4205</a:t>
                      </a:r>
                    </a:p>
                  </a:txBody>
                  <a:tcPr marL="0" marR="0" marT="0" marB="0" anchor="ctr">
                    <a:lnL w="12700" cmpd="sng">
                      <a:noFill/>
                    </a:lnL>
                    <a:lnR w="12700" cmpd="sng">
                      <a:noFill/>
                    </a:lnR>
                    <a:lnT w="38100" cmpd="sng">
                      <a:noFill/>
                    </a:lnT>
                    <a:lnB w="6350" cap="flat" cmpd="sng" algn="ctr">
                      <a:solidFill>
                        <a:scrgbClr r="0" g="0" b="0"/>
                      </a:solidFill>
                      <a:prstDash val="solid"/>
                      <a:round/>
                      <a:headEnd type="none" w="med" len="med"/>
                      <a:tailEnd type="none" w="med" len="med"/>
                    </a:lnB>
                    <a:noFill/>
                  </a:tcPr>
                </a:tc>
                <a:tc>
                  <a:txBody>
                    <a:bodyPr/>
                    <a:lstStyle/>
                    <a:p>
                      <a:pPr algn="r" fontAlgn="ctr">
                        <a:lnSpc>
                          <a:spcPct val="110000"/>
                        </a:lnSpc>
                      </a:pPr>
                      <a:r>
                        <a:rPr lang="pt-BR" sz="1800" b="0" i="0" u="none" strike="noStrike" dirty="0">
                          <a:effectLst/>
                          <a:latin typeface="Calibri"/>
                          <a:cs typeface="Calibri"/>
                        </a:rPr>
                        <a:t>9%</a:t>
                      </a:r>
                    </a:p>
                  </a:txBody>
                  <a:tcPr marL="0" marR="0" marT="0" marB="0" anchor="ctr">
                    <a:lnL w="12700" cmpd="sng">
                      <a:noFill/>
                    </a:lnL>
                    <a:lnR w="12700" cmpd="sng">
                      <a:noFill/>
                    </a:lnR>
                    <a:lnT w="38100" cmpd="sng">
                      <a:noFill/>
                    </a:lnT>
                    <a:lnB w="6350" cap="flat" cmpd="sng" algn="ctr">
                      <a:solidFill>
                        <a:scrgbClr r="0" g="0" b="0"/>
                      </a:solidFill>
                      <a:prstDash val="solid"/>
                      <a:round/>
                      <a:headEnd type="none" w="med" len="med"/>
                      <a:tailEnd type="none" w="med" len="med"/>
                    </a:lnB>
                    <a:noFill/>
                  </a:tcPr>
                </a:tc>
              </a:tr>
              <a:tr h="370840">
                <a:tc>
                  <a:txBody>
                    <a:bodyPr/>
                    <a:lstStyle/>
                    <a:p>
                      <a:pPr algn="l" fontAlgn="ctr">
                        <a:lnSpc>
                          <a:spcPct val="110000"/>
                        </a:lnSpc>
                      </a:pPr>
                      <a:r>
                        <a:rPr lang="en-US" sz="1800" b="0" i="0" u="none" strike="noStrike" dirty="0">
                          <a:effectLst/>
                          <a:latin typeface="Calibri"/>
                          <a:cs typeface="Calibri"/>
                        </a:rPr>
                        <a:t>Total Comprehensive Income</a:t>
                      </a:r>
                    </a:p>
                  </a:txBody>
                  <a:tcPr marL="0" marR="0" marT="0" marB="0" anchor="ctr">
                    <a:lnL w="12700" cmpd="sng">
                      <a:noFill/>
                    </a:lnL>
                    <a:lnR w="12700" cmpd="sng">
                      <a:noFill/>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noFill/>
                  </a:tcPr>
                </a:tc>
                <a:tc>
                  <a:txBody>
                    <a:bodyPr/>
                    <a:lstStyle/>
                    <a:p>
                      <a:pPr algn="r" fontAlgn="ctr">
                        <a:lnSpc>
                          <a:spcPct val="110000"/>
                        </a:lnSpc>
                      </a:pPr>
                      <a:r>
                        <a:rPr lang="en-US" sz="1800" b="0" i="0" u="none" strike="noStrike" dirty="0">
                          <a:effectLst/>
                          <a:latin typeface="Calibri"/>
                          <a:cs typeface="Calibri"/>
                        </a:rPr>
                        <a:t> 354 </a:t>
                      </a:r>
                    </a:p>
                  </a:txBody>
                  <a:tcPr marL="0" marR="0" marT="0" marB="0" anchor="ctr">
                    <a:lnL w="12700" cmpd="sng">
                      <a:noFill/>
                    </a:lnL>
                    <a:lnR w="12700" cmpd="sng">
                      <a:noFill/>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noFill/>
                  </a:tcPr>
                </a:tc>
                <a:tc>
                  <a:txBody>
                    <a:bodyPr/>
                    <a:lstStyle/>
                    <a:p>
                      <a:pPr algn="r" fontAlgn="ctr">
                        <a:lnSpc>
                          <a:spcPct val="110000"/>
                        </a:lnSpc>
                      </a:pPr>
                      <a:r>
                        <a:rPr lang="it-IT" sz="1800" b="0" i="0" u="none" strike="noStrike" dirty="0">
                          <a:effectLst/>
                          <a:latin typeface="Calibri"/>
                          <a:cs typeface="Calibri"/>
                        </a:rPr>
                        <a:t> 360 </a:t>
                      </a:r>
                    </a:p>
                  </a:txBody>
                  <a:tcPr marL="0" marR="0" marT="0" marB="0" anchor="ctr">
                    <a:lnL w="12700" cmpd="sng">
                      <a:noFill/>
                    </a:lnL>
                    <a:lnR w="12700" cmpd="sng">
                      <a:noFill/>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noFill/>
                  </a:tcPr>
                </a:tc>
                <a:tc>
                  <a:txBody>
                    <a:bodyPr/>
                    <a:lstStyle/>
                    <a:p>
                      <a:pPr algn="r" fontAlgn="ctr">
                        <a:lnSpc>
                          <a:spcPct val="110000"/>
                        </a:lnSpc>
                      </a:pPr>
                      <a:r>
                        <a:rPr lang="en-US" sz="1800" b="0" i="0" u="none" strike="noStrike" dirty="0">
                          <a:effectLst/>
                          <a:latin typeface="Calibri"/>
                          <a:cs typeface="Calibri"/>
                        </a:rPr>
                        <a:t> 438 </a:t>
                      </a:r>
                    </a:p>
                  </a:txBody>
                  <a:tcPr marL="0" marR="0" marT="0" marB="0" anchor="ctr">
                    <a:lnL w="12700" cmpd="sng">
                      <a:noFill/>
                    </a:lnL>
                    <a:lnR w="12700" cmpd="sng">
                      <a:noFill/>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noFill/>
                  </a:tcPr>
                </a:tc>
                <a:tc>
                  <a:txBody>
                    <a:bodyPr/>
                    <a:lstStyle/>
                    <a:p>
                      <a:pPr algn="r" fontAlgn="ctr">
                        <a:lnSpc>
                          <a:spcPct val="110000"/>
                        </a:lnSpc>
                      </a:pPr>
                      <a:r>
                        <a:rPr lang="fi-FI" sz="1800" b="0" i="0" u="none" strike="noStrike" dirty="0">
                          <a:effectLst/>
                          <a:latin typeface="Calibri"/>
                          <a:cs typeface="Calibri"/>
                        </a:rPr>
                        <a:t> 419 </a:t>
                      </a:r>
                    </a:p>
                  </a:txBody>
                  <a:tcPr marL="0" marR="0" marT="0" marB="0" anchor="ctr">
                    <a:lnL w="12700" cmpd="sng">
                      <a:noFill/>
                    </a:lnL>
                    <a:lnR w="12700" cmpd="sng">
                      <a:noFill/>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noFill/>
                  </a:tcPr>
                </a:tc>
                <a:tc>
                  <a:txBody>
                    <a:bodyPr/>
                    <a:lstStyle/>
                    <a:p>
                      <a:pPr algn="r" fontAlgn="ctr">
                        <a:lnSpc>
                          <a:spcPct val="110000"/>
                        </a:lnSpc>
                      </a:pPr>
                      <a:r>
                        <a:rPr lang="ru-RU" sz="1800" b="0" i="0" u="none" strike="noStrike" dirty="0">
                          <a:effectLst/>
                          <a:latin typeface="Calibri"/>
                          <a:cs typeface="Calibri"/>
                        </a:rPr>
                        <a:t> 570 </a:t>
                      </a:r>
                    </a:p>
                  </a:txBody>
                  <a:tcPr marL="0" marR="0" marT="0" marB="0" anchor="ctr">
                    <a:lnL w="12700" cmpd="sng">
                      <a:noFill/>
                    </a:lnL>
                    <a:lnR w="12700" cmpd="sng">
                      <a:noFill/>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noFill/>
                  </a:tcPr>
                </a:tc>
                <a:tc>
                  <a:txBody>
                    <a:bodyPr/>
                    <a:lstStyle/>
                    <a:p>
                      <a:pPr algn="r" fontAlgn="ctr">
                        <a:lnSpc>
                          <a:spcPct val="110000"/>
                        </a:lnSpc>
                      </a:pPr>
                      <a:r>
                        <a:rPr lang="pt-BR" sz="1800" b="0" i="0" u="none" strike="noStrike">
                          <a:effectLst/>
                          <a:latin typeface="Calibri"/>
                          <a:cs typeface="Calibri"/>
                        </a:rPr>
                        <a:t>13%</a:t>
                      </a:r>
                    </a:p>
                  </a:txBody>
                  <a:tcPr marL="0" marR="0" marT="0" marB="0" anchor="ctr">
                    <a:lnL w="12700" cmpd="sng">
                      <a:noFill/>
                    </a:lnL>
                    <a:lnR w="12700" cmpd="sng">
                      <a:noFill/>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noFill/>
                  </a:tcPr>
                </a:tc>
              </a:tr>
              <a:tr h="370840">
                <a:tc>
                  <a:txBody>
                    <a:bodyPr/>
                    <a:lstStyle/>
                    <a:p>
                      <a:pPr algn="l" fontAlgn="ctr">
                        <a:lnSpc>
                          <a:spcPct val="110000"/>
                        </a:lnSpc>
                      </a:pPr>
                      <a:r>
                        <a:rPr lang="en-US" sz="1800" b="0" i="0" u="none" strike="noStrike">
                          <a:effectLst/>
                          <a:latin typeface="Calibri"/>
                          <a:cs typeface="Calibri"/>
                        </a:rPr>
                        <a:t>EPS (Rs./share)</a:t>
                      </a:r>
                    </a:p>
                  </a:txBody>
                  <a:tcPr marL="0" marR="0" marT="0" marB="0" anchor="ctr">
                    <a:lnL w="12700" cmpd="sng">
                      <a:noFill/>
                    </a:lnL>
                    <a:lnR w="12700" cmpd="sng">
                      <a:noFill/>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noFill/>
                  </a:tcPr>
                </a:tc>
                <a:tc>
                  <a:txBody>
                    <a:bodyPr/>
                    <a:lstStyle/>
                    <a:p>
                      <a:pPr algn="r" fontAlgn="ctr">
                        <a:lnSpc>
                          <a:spcPct val="110000"/>
                        </a:lnSpc>
                      </a:pPr>
                      <a:r>
                        <a:rPr lang="is-IS" sz="1800" b="0" i="0" u="none" strike="noStrike" dirty="0">
                          <a:effectLst/>
                          <a:latin typeface="Calibri"/>
                          <a:cs typeface="Calibri"/>
                        </a:rPr>
                        <a:t> 25 </a:t>
                      </a:r>
                    </a:p>
                  </a:txBody>
                  <a:tcPr marL="0" marR="0" marT="0" marB="0" anchor="ctr">
                    <a:lnL w="12700" cmpd="sng">
                      <a:noFill/>
                    </a:lnL>
                    <a:lnR w="12700" cmpd="sng">
                      <a:noFill/>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noFill/>
                  </a:tcPr>
                </a:tc>
                <a:tc>
                  <a:txBody>
                    <a:bodyPr/>
                    <a:lstStyle/>
                    <a:p>
                      <a:pPr algn="r" fontAlgn="ctr">
                        <a:lnSpc>
                          <a:spcPct val="110000"/>
                        </a:lnSpc>
                      </a:pPr>
                      <a:r>
                        <a:rPr lang="is-IS" sz="1800" b="0" i="0" u="none" strike="noStrike" dirty="0">
                          <a:effectLst/>
                          <a:latin typeface="Calibri"/>
                          <a:cs typeface="Calibri"/>
                        </a:rPr>
                        <a:t> 26 </a:t>
                      </a:r>
                    </a:p>
                  </a:txBody>
                  <a:tcPr marL="0" marR="0" marT="0" marB="0" anchor="ctr">
                    <a:lnL w="12700" cmpd="sng">
                      <a:noFill/>
                    </a:lnL>
                    <a:lnR w="12700" cmpd="sng">
                      <a:noFill/>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noFill/>
                  </a:tcPr>
                </a:tc>
                <a:tc>
                  <a:txBody>
                    <a:bodyPr/>
                    <a:lstStyle/>
                    <a:p>
                      <a:pPr algn="r" fontAlgn="ctr">
                        <a:lnSpc>
                          <a:spcPct val="110000"/>
                        </a:lnSpc>
                      </a:pPr>
                      <a:r>
                        <a:rPr lang="ru-RU" sz="1800" b="0" i="0" u="none" strike="noStrike" dirty="0">
                          <a:effectLst/>
                          <a:latin typeface="Calibri"/>
                          <a:cs typeface="Calibri"/>
                        </a:rPr>
                        <a:t> 31 </a:t>
                      </a:r>
                    </a:p>
                  </a:txBody>
                  <a:tcPr marL="0" marR="0" marT="0" marB="0" anchor="ctr">
                    <a:lnL w="12700" cmpd="sng">
                      <a:noFill/>
                    </a:lnL>
                    <a:lnR w="12700" cmpd="sng">
                      <a:noFill/>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noFill/>
                  </a:tcPr>
                </a:tc>
                <a:tc>
                  <a:txBody>
                    <a:bodyPr/>
                    <a:lstStyle/>
                    <a:p>
                      <a:pPr algn="r" fontAlgn="ctr">
                        <a:lnSpc>
                          <a:spcPct val="110000"/>
                        </a:lnSpc>
                      </a:pPr>
                      <a:r>
                        <a:rPr lang="en-US" sz="1800" b="0" i="0" u="none" strike="noStrike" dirty="0">
                          <a:effectLst/>
                          <a:latin typeface="Calibri"/>
                          <a:cs typeface="Calibri"/>
                        </a:rPr>
                        <a:t> 30 </a:t>
                      </a:r>
                    </a:p>
                  </a:txBody>
                  <a:tcPr marL="0" marR="0" marT="0" marB="0" anchor="ctr">
                    <a:lnL w="12700" cmpd="sng">
                      <a:noFill/>
                    </a:lnL>
                    <a:lnR w="12700" cmpd="sng">
                      <a:noFill/>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noFill/>
                  </a:tcPr>
                </a:tc>
                <a:tc>
                  <a:txBody>
                    <a:bodyPr/>
                    <a:lstStyle/>
                    <a:p>
                      <a:pPr algn="r" fontAlgn="ctr">
                        <a:lnSpc>
                          <a:spcPct val="110000"/>
                        </a:lnSpc>
                      </a:pPr>
                      <a:r>
                        <a:rPr lang="ru-RU" sz="1800" b="0" i="0" u="none" strike="noStrike" dirty="0">
                          <a:effectLst/>
                          <a:latin typeface="Calibri"/>
                          <a:cs typeface="Calibri"/>
                        </a:rPr>
                        <a:t> 41 </a:t>
                      </a:r>
                    </a:p>
                  </a:txBody>
                  <a:tcPr marL="0" marR="0" marT="0" marB="0" anchor="ctr">
                    <a:lnL w="12700" cmpd="sng">
                      <a:noFill/>
                    </a:lnL>
                    <a:lnR w="12700" cmpd="sng">
                      <a:noFill/>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noFill/>
                  </a:tcPr>
                </a:tc>
                <a:tc>
                  <a:txBody>
                    <a:bodyPr/>
                    <a:lstStyle/>
                    <a:p>
                      <a:pPr algn="r" fontAlgn="ctr">
                        <a:lnSpc>
                          <a:spcPct val="110000"/>
                        </a:lnSpc>
                      </a:pPr>
                      <a:r>
                        <a:rPr lang="pt-BR" sz="1800" b="0" i="0" u="none" strike="noStrike">
                          <a:effectLst/>
                          <a:latin typeface="Calibri"/>
                          <a:cs typeface="Calibri"/>
                        </a:rPr>
                        <a:t>13%</a:t>
                      </a:r>
                    </a:p>
                  </a:txBody>
                  <a:tcPr marL="0" marR="0" marT="0" marB="0" anchor="ctr">
                    <a:lnL w="12700" cmpd="sng">
                      <a:noFill/>
                    </a:lnL>
                    <a:lnR w="12700" cmpd="sng">
                      <a:noFill/>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noFill/>
                  </a:tcPr>
                </a:tc>
              </a:tr>
              <a:tr h="370840">
                <a:tc>
                  <a:txBody>
                    <a:bodyPr/>
                    <a:lstStyle/>
                    <a:p>
                      <a:pPr algn="l" fontAlgn="ctr">
                        <a:lnSpc>
                          <a:spcPct val="110000"/>
                        </a:lnSpc>
                      </a:pPr>
                      <a:r>
                        <a:rPr lang="en-US" sz="1800" b="0" i="0" u="none" strike="noStrike" dirty="0">
                          <a:effectLst/>
                          <a:latin typeface="Calibri"/>
                          <a:cs typeface="Calibri"/>
                        </a:rPr>
                        <a:t>Book Value </a:t>
                      </a:r>
                      <a:r>
                        <a:rPr lang="en-US" sz="1800" b="0" i="0" u="none" strike="noStrike" dirty="0" smtClean="0">
                          <a:effectLst/>
                          <a:latin typeface="Calibri"/>
                          <a:cs typeface="Calibri"/>
                        </a:rPr>
                        <a:t/>
                      </a:r>
                      <a:br>
                        <a:rPr lang="en-US" sz="1800" b="0" i="0" u="none" strike="noStrike" dirty="0" smtClean="0">
                          <a:effectLst/>
                          <a:latin typeface="Calibri"/>
                          <a:cs typeface="Calibri"/>
                        </a:rPr>
                      </a:br>
                      <a:r>
                        <a:rPr lang="en-US" sz="1800" b="0" i="0" u="none" strike="noStrike" dirty="0" smtClean="0">
                          <a:effectLst/>
                          <a:latin typeface="Calibri"/>
                          <a:cs typeface="Calibri"/>
                        </a:rPr>
                        <a:t>(</a:t>
                      </a:r>
                      <a:r>
                        <a:rPr lang="en-US" sz="1800" b="0" i="0" u="none" strike="noStrike" dirty="0" err="1">
                          <a:effectLst/>
                          <a:latin typeface="Calibri"/>
                          <a:cs typeface="Calibri"/>
                        </a:rPr>
                        <a:t>Rs</a:t>
                      </a:r>
                      <a:r>
                        <a:rPr lang="en-US" sz="1800" b="0" i="0" u="none" strike="noStrike" dirty="0">
                          <a:effectLst/>
                          <a:latin typeface="Calibri"/>
                          <a:cs typeface="Calibri"/>
                        </a:rPr>
                        <a:t>./Share)</a:t>
                      </a:r>
                    </a:p>
                  </a:txBody>
                  <a:tcPr marL="0" marR="0" marT="0" marB="0" anchor="ctr">
                    <a:lnL w="12700" cmpd="sng">
                      <a:noFill/>
                    </a:lnL>
                    <a:lnR w="12700" cmpd="sng">
                      <a:noFill/>
                    </a:lnR>
                    <a:lnT w="635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r" fontAlgn="ctr">
                        <a:lnSpc>
                          <a:spcPct val="110000"/>
                        </a:lnSpc>
                      </a:pPr>
                      <a:r>
                        <a:rPr lang="is-IS" sz="1800" b="0" i="0" u="none" strike="noStrike">
                          <a:effectLst/>
                          <a:latin typeface="Calibri"/>
                          <a:cs typeface="Calibri"/>
                        </a:rPr>
                        <a:t> 107 </a:t>
                      </a:r>
                    </a:p>
                  </a:txBody>
                  <a:tcPr marL="0" marR="0" marT="0" marB="0" anchor="ctr">
                    <a:lnL w="12700" cmpd="sng">
                      <a:noFill/>
                    </a:lnL>
                    <a:lnR w="12700" cmpd="sng">
                      <a:noFill/>
                    </a:lnR>
                    <a:lnT w="635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r" fontAlgn="ctr">
                        <a:lnSpc>
                          <a:spcPct val="110000"/>
                        </a:lnSpc>
                      </a:pPr>
                      <a:r>
                        <a:rPr lang="tr-TR" sz="1800" b="0" i="0" u="none" strike="noStrike">
                          <a:effectLst/>
                          <a:latin typeface="Calibri"/>
                          <a:cs typeface="Calibri"/>
                        </a:rPr>
                        <a:t> 126 </a:t>
                      </a:r>
                    </a:p>
                  </a:txBody>
                  <a:tcPr marL="0" marR="0" marT="0" marB="0" anchor="ctr">
                    <a:lnL w="12700" cmpd="sng">
                      <a:noFill/>
                    </a:lnL>
                    <a:lnR w="12700" cmpd="sng">
                      <a:noFill/>
                    </a:lnR>
                    <a:lnT w="635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r" fontAlgn="ctr">
                        <a:lnSpc>
                          <a:spcPct val="110000"/>
                        </a:lnSpc>
                      </a:pPr>
                      <a:r>
                        <a:rPr lang="is-IS" sz="1800" b="0" i="0" u="none" strike="noStrike">
                          <a:effectLst/>
                          <a:latin typeface="Calibri"/>
                          <a:cs typeface="Calibri"/>
                        </a:rPr>
                        <a:t> 157 </a:t>
                      </a:r>
                    </a:p>
                  </a:txBody>
                  <a:tcPr marL="0" marR="0" marT="0" marB="0" anchor="ctr">
                    <a:lnL w="12700" cmpd="sng">
                      <a:noFill/>
                    </a:lnL>
                    <a:lnR w="12700" cmpd="sng">
                      <a:noFill/>
                    </a:lnR>
                    <a:lnT w="635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r" fontAlgn="ctr">
                        <a:lnSpc>
                          <a:spcPct val="110000"/>
                        </a:lnSpc>
                      </a:pPr>
                      <a:r>
                        <a:rPr lang="fi-FI" sz="1800" b="0" i="0" u="none" strike="noStrike" dirty="0">
                          <a:effectLst/>
                          <a:latin typeface="Calibri"/>
                          <a:cs typeface="Calibri"/>
                        </a:rPr>
                        <a:t> 180 </a:t>
                      </a:r>
                    </a:p>
                  </a:txBody>
                  <a:tcPr marL="0" marR="0" marT="0" marB="0" anchor="ctr">
                    <a:lnL w="12700" cmpd="sng">
                      <a:noFill/>
                    </a:lnL>
                    <a:lnR w="12700" cmpd="sng">
                      <a:noFill/>
                    </a:lnR>
                    <a:lnT w="635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r" fontAlgn="ctr">
                        <a:lnSpc>
                          <a:spcPct val="110000"/>
                        </a:lnSpc>
                      </a:pPr>
                      <a:r>
                        <a:rPr lang="is-IS" sz="1800" b="0" i="0" u="none" strike="noStrike" dirty="0">
                          <a:effectLst/>
                          <a:latin typeface="Calibri"/>
                          <a:cs typeface="Calibri"/>
                        </a:rPr>
                        <a:t> 209 </a:t>
                      </a:r>
                    </a:p>
                  </a:txBody>
                  <a:tcPr marL="0" marR="0" marT="0" marB="0" anchor="ctr">
                    <a:lnL w="12700" cmpd="sng">
                      <a:noFill/>
                    </a:lnL>
                    <a:lnR w="12700" cmpd="sng">
                      <a:noFill/>
                    </a:lnR>
                    <a:lnT w="635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r" fontAlgn="ctr">
                        <a:lnSpc>
                          <a:spcPct val="110000"/>
                        </a:lnSpc>
                      </a:pPr>
                      <a:r>
                        <a:rPr lang="pt-BR" sz="1800" b="0" i="0" u="none" strike="noStrike" dirty="0">
                          <a:effectLst/>
                          <a:latin typeface="Calibri"/>
                          <a:cs typeface="Calibri"/>
                        </a:rPr>
                        <a:t>19%</a:t>
                      </a:r>
                    </a:p>
                  </a:txBody>
                  <a:tcPr marL="0" marR="0" marT="0" marB="0" anchor="ctr">
                    <a:lnL w="12700" cmpd="sng">
                      <a:noFill/>
                    </a:lnL>
                    <a:lnR w="12700" cmpd="sng">
                      <a:noFill/>
                    </a:lnR>
                    <a:lnT w="635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2157567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A20C9229-468A-4B77-9FD1-A851FA028C08}" type="slidenum">
              <a:rPr lang="en-US" smtClean="0"/>
              <a:pPr>
                <a:defRPr/>
              </a:pPr>
              <a:t>17</a:t>
            </a:fld>
            <a:endParaRPr lang="en-US"/>
          </a:p>
        </p:txBody>
      </p:sp>
      <p:sp>
        <p:nvSpPr>
          <p:cNvPr id="7" name="Rectangle 2"/>
          <p:cNvSpPr txBox="1">
            <a:spLocks noRot="1" noChangeArrowheads="1"/>
          </p:cNvSpPr>
          <p:nvPr/>
        </p:nvSpPr>
        <p:spPr>
          <a:xfrm>
            <a:off x="457200" y="122238"/>
            <a:ext cx="8229600" cy="639762"/>
          </a:xfrm>
          <a:prstGeom prst="rect">
            <a:avLst/>
          </a:prstGeom>
        </p:spPr>
        <p:txBody>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a:lstStyle>
          <a:p>
            <a:pPr algn="l" eaLnBrk="1" hangingPunct="1">
              <a:defRPr/>
            </a:pPr>
            <a:r>
              <a:rPr lang="en-US" sz="3600" b="0" dirty="0">
                <a:solidFill>
                  <a:schemeClr val="bg2"/>
                </a:solidFill>
                <a:effectLst/>
                <a:latin typeface="Calibri"/>
                <a:cs typeface="Calibri"/>
              </a:rPr>
              <a:t>Cumulative </a:t>
            </a:r>
            <a:r>
              <a:rPr lang="en-US" sz="3600" b="0" dirty="0" err="1">
                <a:solidFill>
                  <a:schemeClr val="bg2"/>
                </a:solidFill>
                <a:effectLst/>
                <a:latin typeface="Calibri"/>
                <a:cs typeface="Calibri"/>
              </a:rPr>
              <a:t>Capex</a:t>
            </a:r>
            <a:r>
              <a:rPr lang="en-US" sz="3600" b="0" dirty="0">
                <a:solidFill>
                  <a:schemeClr val="bg2"/>
                </a:solidFill>
                <a:effectLst/>
                <a:latin typeface="Calibri"/>
                <a:cs typeface="Calibri"/>
              </a:rPr>
              <a:t> </a:t>
            </a:r>
            <a:endParaRPr lang="en-US" sz="3600" b="0" dirty="0" smtClean="0">
              <a:solidFill>
                <a:schemeClr val="bg2"/>
              </a:solidFill>
              <a:effectLst/>
              <a:latin typeface="Calibri"/>
              <a:cs typeface="Calibri"/>
            </a:endParaRPr>
          </a:p>
        </p:txBody>
      </p:sp>
      <p:sp>
        <p:nvSpPr>
          <p:cNvPr id="8" name="Text Box 5"/>
          <p:cNvSpPr txBox="1">
            <a:spLocks noChangeArrowheads="1"/>
          </p:cNvSpPr>
          <p:nvPr/>
        </p:nvSpPr>
        <p:spPr bwMode="auto">
          <a:xfrm>
            <a:off x="6248400" y="1404112"/>
            <a:ext cx="2514600" cy="369332"/>
          </a:xfrm>
          <a:prstGeom prst="rect">
            <a:avLst/>
          </a:prstGeom>
          <a:noFill/>
          <a:ln w="9525">
            <a:noFill/>
            <a:miter lim="800000"/>
            <a:headEnd/>
            <a:tailEnd/>
          </a:ln>
        </p:spPr>
        <p:txBody>
          <a:bodyPr wrap="square">
            <a:spAutoFit/>
          </a:bodyPr>
          <a:lstStyle/>
          <a:p>
            <a:pPr algn="r"/>
            <a:r>
              <a:rPr lang="es-ES_tradnl" sz="1800" dirty="0" err="1" smtClean="0">
                <a:solidFill>
                  <a:schemeClr val="bg2"/>
                </a:solidFill>
                <a:latin typeface="Calibri"/>
                <a:cs typeface="Calibri"/>
              </a:rPr>
              <a:t>Rs</a:t>
            </a:r>
            <a:r>
              <a:rPr lang="es-ES_tradnl" sz="1800" dirty="0" smtClean="0">
                <a:solidFill>
                  <a:schemeClr val="bg2"/>
                </a:solidFill>
                <a:latin typeface="Calibri"/>
                <a:cs typeface="Calibri"/>
              </a:rPr>
              <a:t>. </a:t>
            </a:r>
            <a:r>
              <a:rPr lang="en-US" sz="1800" dirty="0">
                <a:solidFill>
                  <a:schemeClr val="bg2"/>
                </a:solidFill>
                <a:latin typeface="Calibri"/>
                <a:cs typeface="Calibri"/>
              </a:rPr>
              <a:t>i</a:t>
            </a:r>
            <a:r>
              <a:rPr lang="es-ES_tradnl" sz="1800" dirty="0" smtClean="0">
                <a:solidFill>
                  <a:schemeClr val="bg2"/>
                </a:solidFill>
                <a:latin typeface="Calibri"/>
                <a:cs typeface="Calibri"/>
              </a:rPr>
              <a:t>n </a:t>
            </a:r>
            <a:r>
              <a:rPr lang="es-ES_tradnl" sz="1800" dirty="0" err="1" smtClean="0">
                <a:solidFill>
                  <a:schemeClr val="bg2"/>
                </a:solidFill>
                <a:latin typeface="Calibri"/>
                <a:cs typeface="Calibri"/>
              </a:rPr>
              <a:t>Crores</a:t>
            </a:r>
            <a:endParaRPr lang="es-ES_tradnl" sz="1800" dirty="0">
              <a:solidFill>
                <a:schemeClr val="bg2"/>
              </a:solidFill>
              <a:latin typeface="Calibri"/>
              <a:cs typeface="Calibri"/>
            </a:endParaRPr>
          </a:p>
        </p:txBody>
      </p:sp>
      <p:pic>
        <p:nvPicPr>
          <p:cNvPr id="11" name="Picture 10" descr="pie 4.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2133600"/>
            <a:ext cx="6877118" cy="4051300"/>
          </a:xfrm>
          <a:prstGeom prst="rect">
            <a:avLst/>
          </a:prstGeom>
        </p:spPr>
      </p:pic>
    </p:spTree>
    <p:extLst>
      <p:ext uri="{BB962C8B-B14F-4D97-AF65-F5344CB8AC3E}">
        <p14:creationId xmlns:p14="http://schemas.microsoft.com/office/powerpoint/2010/main" val="41410431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A20C9229-468A-4B77-9FD1-A851FA028C08}" type="slidenum">
              <a:rPr lang="en-US" smtClean="0"/>
              <a:pPr>
                <a:defRPr/>
              </a:pPr>
              <a:t>18</a:t>
            </a:fld>
            <a:endParaRPr lang="en-US"/>
          </a:p>
        </p:txBody>
      </p:sp>
      <p:sp>
        <p:nvSpPr>
          <p:cNvPr id="7" name="Rectangle 2"/>
          <p:cNvSpPr txBox="1">
            <a:spLocks noRot="1" noChangeArrowheads="1"/>
          </p:cNvSpPr>
          <p:nvPr/>
        </p:nvSpPr>
        <p:spPr>
          <a:xfrm>
            <a:off x="457200" y="122238"/>
            <a:ext cx="8229600" cy="639762"/>
          </a:xfrm>
          <a:prstGeom prst="rect">
            <a:avLst/>
          </a:prstGeom>
        </p:spPr>
        <p:txBody>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a:lstStyle>
          <a:p>
            <a:pPr algn="l" eaLnBrk="1" hangingPunct="1">
              <a:defRPr/>
            </a:pPr>
            <a:r>
              <a:rPr lang="en-US" sz="3600" b="0" dirty="0" smtClean="0">
                <a:solidFill>
                  <a:schemeClr val="bg2"/>
                </a:solidFill>
                <a:effectLst/>
                <a:latin typeface="Calibri"/>
                <a:cs typeface="Calibri"/>
              </a:rPr>
              <a:t>Dividend</a:t>
            </a:r>
          </a:p>
        </p:txBody>
      </p:sp>
      <p:sp>
        <p:nvSpPr>
          <p:cNvPr id="8" name="Rectangle 4"/>
          <p:cNvSpPr>
            <a:spLocks noChangeArrowheads="1"/>
          </p:cNvSpPr>
          <p:nvPr/>
        </p:nvSpPr>
        <p:spPr bwMode="auto">
          <a:xfrm>
            <a:off x="533400" y="1371600"/>
            <a:ext cx="8153400" cy="1175706"/>
          </a:xfrm>
          <a:prstGeom prst="rect">
            <a:avLst/>
          </a:prstGeom>
          <a:noFill/>
          <a:ln w="9525">
            <a:noFill/>
            <a:miter lim="800000"/>
            <a:headEnd/>
            <a:tailEnd/>
          </a:ln>
        </p:spPr>
        <p:txBody>
          <a:bodyPr wrap="square">
            <a:spAutoFit/>
          </a:bodyPr>
          <a:lstStyle/>
          <a:p>
            <a:pPr marL="342900" indent="-342900" algn="just" eaLnBrk="1" hangingPunct="1">
              <a:spcBef>
                <a:spcPct val="10000"/>
              </a:spcBef>
              <a:buSzPct val="100000"/>
              <a:buBlip>
                <a:blip r:embed="rId2"/>
              </a:buBlip>
              <a:defRPr/>
            </a:pPr>
            <a:r>
              <a:rPr lang="en-US" sz="2200" dirty="0">
                <a:solidFill>
                  <a:schemeClr val="bg2"/>
                </a:solidFill>
                <a:latin typeface="Calibri"/>
                <a:cs typeface="Calibri"/>
              </a:rPr>
              <a:t>Dividend Policy provides liberal </a:t>
            </a:r>
            <a:r>
              <a:rPr lang="en-US" sz="2200" dirty="0" smtClean="0">
                <a:solidFill>
                  <a:schemeClr val="bg2"/>
                </a:solidFill>
                <a:latin typeface="Calibri"/>
                <a:cs typeface="Calibri"/>
              </a:rPr>
              <a:t>payout</a:t>
            </a:r>
          </a:p>
          <a:p>
            <a:pPr marL="342900" indent="-342900" algn="just" eaLnBrk="1" hangingPunct="1">
              <a:spcBef>
                <a:spcPct val="10000"/>
              </a:spcBef>
              <a:buSzPct val="100000"/>
              <a:buBlip>
                <a:blip r:embed="rId2"/>
              </a:buBlip>
              <a:defRPr/>
            </a:pPr>
            <a:endParaRPr lang="en-US" sz="2200" dirty="0">
              <a:solidFill>
                <a:schemeClr val="bg2"/>
              </a:solidFill>
              <a:latin typeface="Calibri"/>
              <a:cs typeface="Calibri"/>
            </a:endParaRPr>
          </a:p>
          <a:p>
            <a:pPr marL="342900" indent="-342900" algn="just" eaLnBrk="1" hangingPunct="1">
              <a:spcBef>
                <a:spcPct val="10000"/>
              </a:spcBef>
              <a:buSzPct val="100000"/>
              <a:buBlip>
                <a:blip r:embed="rId2"/>
              </a:buBlip>
              <a:defRPr/>
            </a:pPr>
            <a:r>
              <a:rPr lang="en-US" sz="2200" dirty="0">
                <a:solidFill>
                  <a:schemeClr val="bg2"/>
                </a:solidFill>
                <a:latin typeface="Calibri"/>
                <a:cs typeface="Calibri"/>
              </a:rPr>
              <a:t>Track record of last five years</a:t>
            </a:r>
          </a:p>
        </p:txBody>
      </p:sp>
      <p:cxnSp>
        <p:nvCxnSpPr>
          <p:cNvPr id="12" name="Straight Connector 11"/>
          <p:cNvCxnSpPr/>
          <p:nvPr/>
        </p:nvCxnSpPr>
        <p:spPr bwMode="auto">
          <a:xfrm>
            <a:off x="990600" y="1981200"/>
            <a:ext cx="1143000" cy="0"/>
          </a:xfrm>
          <a:prstGeom prst="line">
            <a:avLst/>
          </a:prstGeom>
          <a:solidFill>
            <a:schemeClr val="accent1"/>
          </a:solidFill>
          <a:ln w="9525" cap="flat" cmpd="sng" algn="ctr">
            <a:solidFill>
              <a:srgbClr val="008000"/>
            </a:solidFill>
            <a:prstDash val="solid"/>
            <a:round/>
            <a:headEnd type="none" w="med" len="med"/>
            <a:tailEnd type="none" w="med" len="med"/>
          </a:ln>
          <a:effectLst/>
        </p:spPr>
      </p:cxnSp>
      <p:sp>
        <p:nvSpPr>
          <p:cNvPr id="13" name="Rectangle 4"/>
          <p:cNvSpPr>
            <a:spLocks noChangeArrowheads="1"/>
          </p:cNvSpPr>
          <p:nvPr/>
        </p:nvSpPr>
        <p:spPr bwMode="auto">
          <a:xfrm>
            <a:off x="533400" y="2895600"/>
            <a:ext cx="8153400" cy="2800766"/>
          </a:xfrm>
          <a:prstGeom prst="rect">
            <a:avLst/>
          </a:prstGeom>
          <a:noFill/>
          <a:ln w="9525">
            <a:noFill/>
            <a:miter lim="800000"/>
            <a:headEnd/>
            <a:tailEnd/>
          </a:ln>
        </p:spPr>
        <p:txBody>
          <a:bodyPr wrap="square">
            <a:spAutoFit/>
          </a:bodyPr>
          <a:lstStyle/>
          <a:p>
            <a:pPr lvl="4" eaLnBrk="1" hangingPunct="1">
              <a:buSzPct val="85000"/>
            </a:pPr>
            <a:r>
              <a:rPr lang="en-US" sz="2200" u="sng" dirty="0">
                <a:solidFill>
                  <a:schemeClr val="bg2"/>
                </a:solidFill>
                <a:latin typeface="Calibri"/>
                <a:cs typeface="Calibri"/>
              </a:rPr>
              <a:t>Year</a:t>
            </a:r>
            <a:r>
              <a:rPr lang="en-US" sz="2200" dirty="0">
                <a:solidFill>
                  <a:schemeClr val="bg2"/>
                </a:solidFill>
                <a:latin typeface="Calibri"/>
                <a:cs typeface="Calibri"/>
              </a:rPr>
              <a:t>		</a:t>
            </a:r>
            <a:r>
              <a:rPr lang="en-US" sz="2200" u="sng" dirty="0">
                <a:solidFill>
                  <a:schemeClr val="bg2"/>
                </a:solidFill>
                <a:latin typeface="Calibri"/>
                <a:cs typeface="Calibri"/>
              </a:rPr>
              <a:t>% of equity</a:t>
            </a:r>
            <a:r>
              <a:rPr lang="en-US" sz="2200" dirty="0">
                <a:solidFill>
                  <a:schemeClr val="bg2"/>
                </a:solidFill>
                <a:latin typeface="Calibri"/>
                <a:cs typeface="Calibri"/>
              </a:rPr>
              <a:t>	</a:t>
            </a:r>
            <a:endParaRPr lang="en-US" sz="2200" u="sng" dirty="0">
              <a:solidFill>
                <a:schemeClr val="bg2"/>
              </a:solidFill>
              <a:latin typeface="Calibri"/>
              <a:cs typeface="Calibri"/>
            </a:endParaRPr>
          </a:p>
          <a:p>
            <a:pPr eaLnBrk="1" hangingPunct="1">
              <a:buSzPct val="85000"/>
            </a:pPr>
            <a:r>
              <a:rPr lang="en-US" sz="2200" dirty="0">
                <a:solidFill>
                  <a:schemeClr val="bg2"/>
                </a:solidFill>
                <a:latin typeface="Calibri"/>
                <a:cs typeface="Calibri"/>
              </a:rPr>
              <a:t>		FY 13		</a:t>
            </a:r>
            <a:r>
              <a:rPr lang="en-US" sz="2200" dirty="0" smtClean="0">
                <a:solidFill>
                  <a:schemeClr val="bg2"/>
                </a:solidFill>
                <a:latin typeface="Calibri"/>
                <a:cs typeface="Calibri"/>
              </a:rPr>
              <a:t>55</a:t>
            </a:r>
            <a:endParaRPr lang="en-US" sz="2200" dirty="0">
              <a:solidFill>
                <a:schemeClr val="bg2"/>
              </a:solidFill>
              <a:latin typeface="Calibri"/>
              <a:cs typeface="Calibri"/>
            </a:endParaRPr>
          </a:p>
          <a:p>
            <a:pPr lvl="2" eaLnBrk="1" hangingPunct="1">
              <a:spcBef>
                <a:spcPct val="50000"/>
              </a:spcBef>
              <a:buSzPct val="85000"/>
            </a:pPr>
            <a:r>
              <a:rPr lang="en-US" sz="2200" dirty="0">
                <a:solidFill>
                  <a:schemeClr val="bg2"/>
                </a:solidFill>
                <a:latin typeface="Calibri"/>
                <a:cs typeface="Calibri"/>
              </a:rPr>
              <a:t>	FY 14		</a:t>
            </a:r>
            <a:r>
              <a:rPr lang="en-US" sz="2200" dirty="0" smtClean="0">
                <a:solidFill>
                  <a:schemeClr val="bg2"/>
                </a:solidFill>
                <a:latin typeface="Calibri"/>
                <a:cs typeface="Calibri"/>
              </a:rPr>
              <a:t>55 </a:t>
            </a:r>
            <a:r>
              <a:rPr lang="en-US" sz="2200" i="1" dirty="0">
                <a:solidFill>
                  <a:schemeClr val="bg2"/>
                </a:solidFill>
                <a:latin typeface="Calibri"/>
                <a:cs typeface="Calibri"/>
              </a:rPr>
              <a:t>	</a:t>
            </a:r>
          </a:p>
          <a:p>
            <a:pPr lvl="2" eaLnBrk="1" hangingPunct="1">
              <a:spcBef>
                <a:spcPct val="50000"/>
              </a:spcBef>
              <a:buSzPct val="85000"/>
            </a:pPr>
            <a:r>
              <a:rPr lang="en-US" sz="2200" i="1" dirty="0">
                <a:solidFill>
                  <a:schemeClr val="bg2"/>
                </a:solidFill>
                <a:latin typeface="Calibri"/>
                <a:cs typeface="Calibri"/>
              </a:rPr>
              <a:t>	</a:t>
            </a:r>
            <a:r>
              <a:rPr lang="en-US" sz="2200" dirty="0">
                <a:solidFill>
                  <a:schemeClr val="bg2"/>
                </a:solidFill>
                <a:latin typeface="Calibri"/>
                <a:cs typeface="Calibri"/>
              </a:rPr>
              <a:t>FY 15 </a:t>
            </a:r>
            <a:r>
              <a:rPr lang="en-US" sz="2200" dirty="0" smtClean="0">
                <a:solidFill>
                  <a:schemeClr val="bg2"/>
                </a:solidFill>
                <a:latin typeface="Calibri"/>
                <a:cs typeface="Calibri"/>
              </a:rPr>
              <a:t>	</a:t>
            </a:r>
            <a:r>
              <a:rPr lang="en-US" sz="2200" dirty="0">
                <a:solidFill>
                  <a:schemeClr val="bg2"/>
                </a:solidFill>
                <a:latin typeface="Calibri"/>
                <a:cs typeface="Calibri"/>
              </a:rPr>
              <a:t>	</a:t>
            </a:r>
            <a:r>
              <a:rPr lang="en-US" sz="2200" dirty="0" smtClean="0">
                <a:solidFill>
                  <a:schemeClr val="bg2"/>
                </a:solidFill>
                <a:latin typeface="Calibri"/>
                <a:cs typeface="Calibri"/>
              </a:rPr>
              <a:t>60</a:t>
            </a:r>
            <a:endParaRPr lang="en-US" sz="2200" dirty="0">
              <a:solidFill>
                <a:schemeClr val="bg2"/>
              </a:solidFill>
              <a:latin typeface="Calibri"/>
              <a:cs typeface="Calibri"/>
            </a:endParaRPr>
          </a:p>
          <a:p>
            <a:pPr lvl="2" eaLnBrk="1" hangingPunct="1">
              <a:spcBef>
                <a:spcPct val="50000"/>
              </a:spcBef>
              <a:buSzPct val="85000"/>
            </a:pPr>
            <a:r>
              <a:rPr lang="en-US" sz="2200" dirty="0">
                <a:solidFill>
                  <a:schemeClr val="bg2"/>
                </a:solidFill>
                <a:latin typeface="Calibri"/>
                <a:cs typeface="Calibri"/>
              </a:rPr>
              <a:t>	FY 16		</a:t>
            </a:r>
            <a:r>
              <a:rPr lang="en-US" sz="2200" dirty="0" smtClean="0">
                <a:solidFill>
                  <a:schemeClr val="bg2"/>
                </a:solidFill>
                <a:latin typeface="Calibri"/>
                <a:cs typeface="Calibri"/>
              </a:rPr>
              <a:t>60</a:t>
            </a:r>
            <a:r>
              <a:rPr lang="en-US" sz="2200" dirty="0">
                <a:solidFill>
                  <a:schemeClr val="bg2"/>
                </a:solidFill>
                <a:latin typeface="Calibri"/>
                <a:cs typeface="Calibri"/>
              </a:rPr>
              <a:t>	</a:t>
            </a:r>
          </a:p>
          <a:p>
            <a:pPr lvl="2" eaLnBrk="1" hangingPunct="1">
              <a:spcBef>
                <a:spcPct val="50000"/>
              </a:spcBef>
              <a:buSzPct val="85000"/>
            </a:pPr>
            <a:r>
              <a:rPr lang="en-US" sz="2200" dirty="0">
                <a:solidFill>
                  <a:schemeClr val="bg2"/>
                </a:solidFill>
                <a:latin typeface="Calibri"/>
                <a:cs typeface="Calibri"/>
              </a:rPr>
              <a:t>	FY 17		</a:t>
            </a:r>
            <a:r>
              <a:rPr lang="en-US" sz="2200" dirty="0" smtClean="0">
                <a:solidFill>
                  <a:schemeClr val="bg2"/>
                </a:solidFill>
                <a:latin typeface="Calibri"/>
                <a:cs typeface="Calibri"/>
              </a:rPr>
              <a:t>85*</a:t>
            </a:r>
            <a:r>
              <a:rPr lang="en-US" sz="2200" i="1" dirty="0">
                <a:latin typeface="Calibri"/>
                <a:cs typeface="Calibri"/>
              </a:rPr>
              <a:t>	</a:t>
            </a:r>
            <a:endParaRPr lang="en-US" sz="2200" dirty="0">
              <a:latin typeface="Calibri"/>
              <a:cs typeface="Calibri"/>
            </a:endParaRPr>
          </a:p>
        </p:txBody>
      </p:sp>
      <p:sp>
        <p:nvSpPr>
          <p:cNvPr id="14" name="Rectangle 4"/>
          <p:cNvSpPr>
            <a:spLocks noChangeArrowheads="1"/>
          </p:cNvSpPr>
          <p:nvPr/>
        </p:nvSpPr>
        <p:spPr bwMode="auto">
          <a:xfrm>
            <a:off x="533400" y="6123801"/>
            <a:ext cx="8153400" cy="276999"/>
          </a:xfrm>
          <a:prstGeom prst="rect">
            <a:avLst/>
          </a:prstGeom>
          <a:noFill/>
          <a:ln w="9525">
            <a:noFill/>
            <a:miter lim="800000"/>
            <a:headEnd/>
            <a:tailEnd/>
          </a:ln>
        </p:spPr>
        <p:txBody>
          <a:bodyPr wrap="square">
            <a:spAutoFit/>
          </a:bodyPr>
          <a:lstStyle/>
          <a:p>
            <a:pPr algn="just" eaLnBrk="1" hangingPunct="1">
              <a:spcBef>
                <a:spcPct val="10000"/>
              </a:spcBef>
              <a:buSzPct val="100000"/>
              <a:defRPr/>
            </a:pPr>
            <a:r>
              <a:rPr lang="en-US" sz="1200" dirty="0">
                <a:solidFill>
                  <a:schemeClr val="bg2"/>
                </a:solidFill>
                <a:latin typeface="Calibri"/>
                <a:cs typeface="Calibri"/>
              </a:rPr>
              <a:t>*Including interim dividend</a:t>
            </a:r>
          </a:p>
        </p:txBody>
      </p:sp>
      <p:cxnSp>
        <p:nvCxnSpPr>
          <p:cNvPr id="9" name="Straight Connector 8"/>
          <p:cNvCxnSpPr/>
          <p:nvPr/>
        </p:nvCxnSpPr>
        <p:spPr bwMode="auto">
          <a:xfrm>
            <a:off x="2438400" y="3657600"/>
            <a:ext cx="1066800" cy="0"/>
          </a:xfrm>
          <a:prstGeom prst="line">
            <a:avLst/>
          </a:prstGeom>
          <a:solidFill>
            <a:schemeClr val="accent1"/>
          </a:solidFill>
          <a:ln w="9525" cap="flat" cmpd="sng" algn="ctr">
            <a:solidFill>
              <a:srgbClr val="008000"/>
            </a:solidFill>
            <a:prstDash val="solid"/>
            <a:round/>
            <a:headEnd type="none" w="med" len="med"/>
            <a:tailEnd type="none" w="med" len="med"/>
          </a:ln>
          <a:effectLst/>
        </p:spPr>
      </p:cxnSp>
      <p:cxnSp>
        <p:nvCxnSpPr>
          <p:cNvPr id="15" name="Straight Connector 14"/>
          <p:cNvCxnSpPr/>
          <p:nvPr/>
        </p:nvCxnSpPr>
        <p:spPr bwMode="auto">
          <a:xfrm>
            <a:off x="4267200" y="3657600"/>
            <a:ext cx="1143000" cy="0"/>
          </a:xfrm>
          <a:prstGeom prst="line">
            <a:avLst/>
          </a:prstGeom>
          <a:solidFill>
            <a:schemeClr val="accent1"/>
          </a:solidFill>
          <a:ln w="9525" cap="flat" cmpd="sng" algn="ctr">
            <a:solidFill>
              <a:srgbClr val="008000"/>
            </a:solidFill>
            <a:prstDash val="solid"/>
            <a:round/>
            <a:headEnd type="none" w="med" len="med"/>
            <a:tailEnd type="none" w="med" len="med"/>
          </a:ln>
          <a:effectLst/>
        </p:spPr>
      </p:cxnSp>
      <p:cxnSp>
        <p:nvCxnSpPr>
          <p:cNvPr id="16" name="Straight Connector 15"/>
          <p:cNvCxnSpPr/>
          <p:nvPr/>
        </p:nvCxnSpPr>
        <p:spPr bwMode="auto">
          <a:xfrm>
            <a:off x="2438400" y="4191000"/>
            <a:ext cx="1066800" cy="0"/>
          </a:xfrm>
          <a:prstGeom prst="line">
            <a:avLst/>
          </a:prstGeom>
          <a:solidFill>
            <a:schemeClr val="accent1"/>
          </a:solidFill>
          <a:ln w="9525" cap="flat" cmpd="sng" algn="ctr">
            <a:solidFill>
              <a:srgbClr val="008000"/>
            </a:solidFill>
            <a:prstDash val="solid"/>
            <a:round/>
            <a:headEnd type="none" w="med" len="med"/>
            <a:tailEnd type="none" w="med" len="med"/>
          </a:ln>
          <a:effectLst/>
        </p:spPr>
      </p:cxnSp>
      <p:cxnSp>
        <p:nvCxnSpPr>
          <p:cNvPr id="17" name="Straight Connector 16"/>
          <p:cNvCxnSpPr/>
          <p:nvPr/>
        </p:nvCxnSpPr>
        <p:spPr bwMode="auto">
          <a:xfrm>
            <a:off x="4267200" y="4191000"/>
            <a:ext cx="1143000" cy="0"/>
          </a:xfrm>
          <a:prstGeom prst="line">
            <a:avLst/>
          </a:prstGeom>
          <a:solidFill>
            <a:schemeClr val="accent1"/>
          </a:solidFill>
          <a:ln w="9525" cap="flat" cmpd="sng" algn="ctr">
            <a:solidFill>
              <a:srgbClr val="008000"/>
            </a:solidFill>
            <a:prstDash val="solid"/>
            <a:round/>
            <a:headEnd type="none" w="med" len="med"/>
            <a:tailEnd type="none" w="med" len="med"/>
          </a:ln>
          <a:effectLst/>
        </p:spPr>
      </p:cxnSp>
      <p:cxnSp>
        <p:nvCxnSpPr>
          <p:cNvPr id="18" name="Straight Connector 17"/>
          <p:cNvCxnSpPr/>
          <p:nvPr/>
        </p:nvCxnSpPr>
        <p:spPr bwMode="auto">
          <a:xfrm>
            <a:off x="2438400" y="4724400"/>
            <a:ext cx="1066800" cy="0"/>
          </a:xfrm>
          <a:prstGeom prst="line">
            <a:avLst/>
          </a:prstGeom>
          <a:solidFill>
            <a:schemeClr val="accent1"/>
          </a:solidFill>
          <a:ln w="9525" cap="flat" cmpd="sng" algn="ctr">
            <a:solidFill>
              <a:srgbClr val="008000"/>
            </a:solidFill>
            <a:prstDash val="solid"/>
            <a:round/>
            <a:headEnd type="none" w="med" len="med"/>
            <a:tailEnd type="none" w="med" len="med"/>
          </a:ln>
          <a:effectLst/>
        </p:spPr>
      </p:cxnSp>
      <p:cxnSp>
        <p:nvCxnSpPr>
          <p:cNvPr id="19" name="Straight Connector 18"/>
          <p:cNvCxnSpPr/>
          <p:nvPr/>
        </p:nvCxnSpPr>
        <p:spPr bwMode="auto">
          <a:xfrm>
            <a:off x="4267200" y="4724400"/>
            <a:ext cx="1143000" cy="0"/>
          </a:xfrm>
          <a:prstGeom prst="line">
            <a:avLst/>
          </a:prstGeom>
          <a:solidFill>
            <a:schemeClr val="accent1"/>
          </a:solidFill>
          <a:ln w="9525" cap="flat" cmpd="sng" algn="ctr">
            <a:solidFill>
              <a:srgbClr val="008000"/>
            </a:solidFill>
            <a:prstDash val="solid"/>
            <a:round/>
            <a:headEnd type="none" w="med" len="med"/>
            <a:tailEnd type="none" w="med" len="med"/>
          </a:ln>
          <a:effectLst/>
        </p:spPr>
      </p:cxnSp>
      <p:cxnSp>
        <p:nvCxnSpPr>
          <p:cNvPr id="20" name="Straight Connector 19"/>
          <p:cNvCxnSpPr/>
          <p:nvPr/>
        </p:nvCxnSpPr>
        <p:spPr bwMode="auto">
          <a:xfrm>
            <a:off x="2438400" y="5257800"/>
            <a:ext cx="1066800" cy="0"/>
          </a:xfrm>
          <a:prstGeom prst="line">
            <a:avLst/>
          </a:prstGeom>
          <a:solidFill>
            <a:schemeClr val="accent1"/>
          </a:solidFill>
          <a:ln w="9525" cap="flat" cmpd="sng" algn="ctr">
            <a:solidFill>
              <a:srgbClr val="008000"/>
            </a:solidFill>
            <a:prstDash val="solid"/>
            <a:round/>
            <a:headEnd type="none" w="med" len="med"/>
            <a:tailEnd type="none" w="med" len="med"/>
          </a:ln>
          <a:effectLst/>
        </p:spPr>
      </p:cxnSp>
      <p:cxnSp>
        <p:nvCxnSpPr>
          <p:cNvPr id="21" name="Straight Connector 20"/>
          <p:cNvCxnSpPr/>
          <p:nvPr/>
        </p:nvCxnSpPr>
        <p:spPr bwMode="auto">
          <a:xfrm>
            <a:off x="4267200" y="5257800"/>
            <a:ext cx="1143000" cy="0"/>
          </a:xfrm>
          <a:prstGeom prst="line">
            <a:avLst/>
          </a:prstGeom>
          <a:solidFill>
            <a:schemeClr val="accent1"/>
          </a:solidFill>
          <a:ln w="9525" cap="flat" cmpd="sng" algn="ctr">
            <a:solidFill>
              <a:srgbClr val="008000"/>
            </a:solidFill>
            <a:prstDash val="solid"/>
            <a:round/>
            <a:headEnd type="none" w="med" len="med"/>
            <a:tailEnd type="none" w="med" len="med"/>
          </a:ln>
          <a:effectLst/>
        </p:spPr>
      </p:cxnSp>
    </p:spTree>
    <p:extLst>
      <p:ext uri="{BB962C8B-B14F-4D97-AF65-F5344CB8AC3E}">
        <p14:creationId xmlns:p14="http://schemas.microsoft.com/office/powerpoint/2010/main" val="12724547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A20C9229-468A-4B77-9FD1-A851FA028C08}" type="slidenum">
              <a:rPr lang="en-US" smtClean="0"/>
              <a:pPr>
                <a:defRPr/>
              </a:pPr>
              <a:t>19</a:t>
            </a:fld>
            <a:endParaRPr lang="en-US"/>
          </a:p>
        </p:txBody>
      </p:sp>
      <p:sp>
        <p:nvSpPr>
          <p:cNvPr id="7" name="Rectangle 2"/>
          <p:cNvSpPr txBox="1">
            <a:spLocks noRot="1" noChangeArrowheads="1"/>
          </p:cNvSpPr>
          <p:nvPr/>
        </p:nvSpPr>
        <p:spPr>
          <a:xfrm>
            <a:off x="457200" y="122238"/>
            <a:ext cx="8229600" cy="639762"/>
          </a:xfrm>
          <a:prstGeom prst="rect">
            <a:avLst/>
          </a:prstGeom>
        </p:spPr>
        <p:txBody>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a:lstStyle>
          <a:p>
            <a:pPr algn="l" eaLnBrk="1" hangingPunct="1">
              <a:lnSpc>
                <a:spcPct val="80000"/>
              </a:lnSpc>
              <a:defRPr/>
            </a:pPr>
            <a:r>
              <a:rPr lang="en-US" sz="2400" b="0" dirty="0">
                <a:solidFill>
                  <a:schemeClr val="bg2"/>
                </a:solidFill>
                <a:effectLst/>
                <a:latin typeface="Calibri"/>
                <a:cs typeface="Calibri"/>
              </a:rPr>
              <a:t>Acquisition of Equity in </a:t>
            </a:r>
            <a:endParaRPr lang="en-US" sz="2400" b="0" dirty="0" smtClean="0">
              <a:solidFill>
                <a:schemeClr val="bg2"/>
              </a:solidFill>
              <a:effectLst/>
              <a:latin typeface="Calibri"/>
              <a:cs typeface="Calibri"/>
            </a:endParaRPr>
          </a:p>
          <a:p>
            <a:pPr algn="l" eaLnBrk="1" hangingPunct="1">
              <a:lnSpc>
                <a:spcPct val="80000"/>
              </a:lnSpc>
              <a:defRPr/>
            </a:pPr>
            <a:r>
              <a:rPr lang="en-US" sz="2400" b="0" dirty="0" smtClean="0">
                <a:solidFill>
                  <a:schemeClr val="bg2"/>
                </a:solidFill>
                <a:effectLst/>
                <a:latin typeface="Calibri"/>
                <a:cs typeface="Calibri"/>
              </a:rPr>
              <a:t>Other </a:t>
            </a:r>
            <a:r>
              <a:rPr lang="en-US" sz="2400" b="0" dirty="0">
                <a:solidFill>
                  <a:schemeClr val="bg2"/>
                </a:solidFill>
                <a:effectLst/>
                <a:latin typeface="Calibri"/>
                <a:cs typeface="Calibri"/>
              </a:rPr>
              <a:t>CGDs</a:t>
            </a:r>
            <a:endParaRPr lang="en-US" sz="2400" b="0" dirty="0" smtClean="0">
              <a:solidFill>
                <a:schemeClr val="bg2"/>
              </a:solidFill>
              <a:effectLst/>
              <a:latin typeface="Calibri"/>
              <a:cs typeface="Calibri"/>
            </a:endParaRPr>
          </a:p>
        </p:txBody>
      </p:sp>
      <p:sp>
        <p:nvSpPr>
          <p:cNvPr id="8" name="Rectangle 4"/>
          <p:cNvSpPr>
            <a:spLocks noChangeArrowheads="1"/>
          </p:cNvSpPr>
          <p:nvPr/>
        </p:nvSpPr>
        <p:spPr bwMode="auto">
          <a:xfrm>
            <a:off x="533400" y="1371600"/>
            <a:ext cx="8153400" cy="3951851"/>
          </a:xfrm>
          <a:prstGeom prst="rect">
            <a:avLst/>
          </a:prstGeom>
          <a:noFill/>
          <a:ln w="9525">
            <a:noFill/>
            <a:miter lim="800000"/>
            <a:headEnd/>
            <a:tailEnd/>
          </a:ln>
        </p:spPr>
        <p:txBody>
          <a:bodyPr wrap="square">
            <a:spAutoFit/>
          </a:bodyPr>
          <a:lstStyle/>
          <a:p>
            <a:pPr marL="342900" indent="-342900" algn="just" eaLnBrk="1" hangingPunct="1">
              <a:spcBef>
                <a:spcPct val="10000"/>
              </a:spcBef>
              <a:buSzPct val="100000"/>
              <a:buBlip>
                <a:blip r:embed="rId2"/>
              </a:buBlip>
              <a:defRPr/>
            </a:pPr>
            <a:r>
              <a:rPr lang="en-US" sz="2200" dirty="0">
                <a:solidFill>
                  <a:schemeClr val="bg2"/>
                </a:solidFill>
                <a:latin typeface="Calibri"/>
                <a:cs typeface="Calibri"/>
              </a:rPr>
              <a:t>IGL  has acquired 50% equity share capital of Central UP Gas Limited (CUGL) for </a:t>
            </a:r>
            <a:r>
              <a:rPr lang="en-US" sz="2200" dirty="0" err="1">
                <a:solidFill>
                  <a:schemeClr val="bg2"/>
                </a:solidFill>
                <a:latin typeface="Calibri"/>
                <a:cs typeface="Calibri"/>
              </a:rPr>
              <a:t>Rs</a:t>
            </a:r>
            <a:r>
              <a:rPr lang="en-US" sz="2200" dirty="0">
                <a:solidFill>
                  <a:schemeClr val="bg2"/>
                </a:solidFill>
                <a:latin typeface="Calibri"/>
                <a:cs typeface="Calibri"/>
              </a:rPr>
              <a:t>. 69 </a:t>
            </a:r>
            <a:r>
              <a:rPr lang="en-US" sz="2200" dirty="0" err="1">
                <a:solidFill>
                  <a:schemeClr val="bg2"/>
                </a:solidFill>
                <a:latin typeface="Calibri"/>
                <a:cs typeface="Calibri"/>
              </a:rPr>
              <a:t>crores</a:t>
            </a:r>
            <a:r>
              <a:rPr lang="en-US" sz="2200" dirty="0">
                <a:solidFill>
                  <a:schemeClr val="bg2"/>
                </a:solidFill>
                <a:latin typeface="Calibri"/>
                <a:cs typeface="Calibri"/>
              </a:rPr>
              <a:t>.  CUGL is engaged in the CGD in the cities of Kanpur and Bareilly, </a:t>
            </a:r>
            <a:r>
              <a:rPr lang="en-US" sz="2200" dirty="0" err="1">
                <a:solidFill>
                  <a:schemeClr val="bg2"/>
                </a:solidFill>
                <a:latin typeface="Calibri"/>
                <a:cs typeface="Calibri"/>
              </a:rPr>
              <a:t>Unnao</a:t>
            </a:r>
            <a:r>
              <a:rPr lang="en-US" sz="2200" dirty="0">
                <a:solidFill>
                  <a:schemeClr val="bg2"/>
                </a:solidFill>
                <a:latin typeface="Calibri"/>
                <a:cs typeface="Calibri"/>
              </a:rPr>
              <a:t> &amp; Jhansi in Uttar Pradesh.</a:t>
            </a:r>
          </a:p>
          <a:p>
            <a:pPr marL="342900" indent="-342900" algn="just" eaLnBrk="1" hangingPunct="1">
              <a:spcBef>
                <a:spcPct val="10000"/>
              </a:spcBef>
              <a:buSzPct val="100000"/>
              <a:buBlip>
                <a:blip r:embed="rId2"/>
              </a:buBlip>
              <a:defRPr/>
            </a:pPr>
            <a:endParaRPr lang="en-US" sz="2200" dirty="0">
              <a:solidFill>
                <a:schemeClr val="bg2"/>
              </a:solidFill>
              <a:latin typeface="Calibri"/>
              <a:cs typeface="Calibri"/>
            </a:endParaRPr>
          </a:p>
          <a:p>
            <a:pPr marL="342900" indent="-342900" algn="just" eaLnBrk="1" hangingPunct="1">
              <a:spcBef>
                <a:spcPct val="10000"/>
              </a:spcBef>
              <a:buSzPct val="100000"/>
              <a:buBlip>
                <a:blip r:embed="rId2"/>
              </a:buBlip>
              <a:defRPr/>
            </a:pPr>
            <a:r>
              <a:rPr lang="en-US" sz="2200" dirty="0">
                <a:solidFill>
                  <a:schemeClr val="bg2"/>
                </a:solidFill>
                <a:latin typeface="Calibri"/>
                <a:cs typeface="Calibri"/>
              </a:rPr>
              <a:t>IGL has acquired 50% equity share capital of Maharashtra Natural  Gas Limited (MNGL) at a price of Rs.38 per equity share aggregating to </a:t>
            </a:r>
            <a:r>
              <a:rPr lang="en-US" sz="2200" dirty="0" err="1">
                <a:solidFill>
                  <a:schemeClr val="bg2"/>
                </a:solidFill>
                <a:latin typeface="Calibri"/>
                <a:cs typeface="Calibri"/>
              </a:rPr>
              <a:t>Rs</a:t>
            </a:r>
            <a:r>
              <a:rPr lang="en-US" sz="2200" dirty="0">
                <a:solidFill>
                  <a:schemeClr val="bg2"/>
                </a:solidFill>
                <a:latin typeface="Calibri"/>
                <a:cs typeface="Calibri"/>
              </a:rPr>
              <a:t>. 190 </a:t>
            </a:r>
            <a:r>
              <a:rPr lang="en-US" sz="2200" dirty="0" err="1">
                <a:solidFill>
                  <a:schemeClr val="bg2"/>
                </a:solidFill>
                <a:latin typeface="Calibri"/>
                <a:cs typeface="Calibri"/>
              </a:rPr>
              <a:t>crores</a:t>
            </a:r>
            <a:r>
              <a:rPr lang="en-US" sz="2200" dirty="0">
                <a:solidFill>
                  <a:schemeClr val="bg2"/>
                </a:solidFill>
                <a:latin typeface="Calibri"/>
                <a:cs typeface="Calibri"/>
              </a:rPr>
              <a:t>.  MNGL is engaged in the CGD in the city of Pune and nearby areas.</a:t>
            </a:r>
          </a:p>
          <a:p>
            <a:pPr marL="342900" indent="-342900" algn="just" eaLnBrk="1" hangingPunct="1">
              <a:spcBef>
                <a:spcPct val="10000"/>
              </a:spcBef>
              <a:buSzPct val="100000"/>
              <a:buBlip>
                <a:blip r:embed="rId2"/>
              </a:buBlip>
              <a:defRPr/>
            </a:pPr>
            <a:endParaRPr lang="en-US" sz="2200" dirty="0">
              <a:solidFill>
                <a:schemeClr val="bg2"/>
              </a:solidFill>
              <a:latin typeface="Calibri"/>
              <a:cs typeface="Calibri"/>
            </a:endParaRPr>
          </a:p>
          <a:p>
            <a:pPr marL="342900" indent="-342900" algn="just" eaLnBrk="1" hangingPunct="1">
              <a:spcBef>
                <a:spcPct val="10000"/>
              </a:spcBef>
              <a:buSzPct val="100000"/>
              <a:buBlip>
                <a:blip r:embed="rId2"/>
              </a:buBlip>
              <a:defRPr/>
            </a:pPr>
            <a:r>
              <a:rPr lang="en-US" sz="2200" dirty="0" smtClean="0">
                <a:solidFill>
                  <a:schemeClr val="bg2"/>
                </a:solidFill>
                <a:latin typeface="Calibri"/>
                <a:cs typeface="Calibri"/>
              </a:rPr>
              <a:t> The </a:t>
            </a:r>
            <a:r>
              <a:rPr lang="en-US" sz="2200" dirty="0">
                <a:solidFill>
                  <a:schemeClr val="bg2"/>
                </a:solidFill>
                <a:latin typeface="Calibri"/>
                <a:cs typeface="Calibri"/>
              </a:rPr>
              <a:t>above has resulted in diversification of geographical areas and consolidated earnings of IGL to improve by approx.  10 %</a:t>
            </a:r>
            <a:r>
              <a:rPr lang="en-US" sz="2200" dirty="0" smtClean="0">
                <a:solidFill>
                  <a:schemeClr val="bg2"/>
                </a:solidFill>
                <a:latin typeface="Calibri"/>
                <a:cs typeface="Calibri"/>
              </a:rPr>
              <a:t>.</a:t>
            </a:r>
            <a:endParaRPr lang="en-US" sz="2200" dirty="0">
              <a:solidFill>
                <a:schemeClr val="bg2"/>
              </a:solidFill>
              <a:latin typeface="Calibri"/>
              <a:cs typeface="Calibri"/>
            </a:endParaRPr>
          </a:p>
        </p:txBody>
      </p:sp>
      <p:cxnSp>
        <p:nvCxnSpPr>
          <p:cNvPr id="12" name="Straight Connector 11"/>
          <p:cNvCxnSpPr/>
          <p:nvPr/>
        </p:nvCxnSpPr>
        <p:spPr bwMode="auto">
          <a:xfrm>
            <a:off x="990600" y="2590800"/>
            <a:ext cx="1143000" cy="0"/>
          </a:xfrm>
          <a:prstGeom prst="line">
            <a:avLst/>
          </a:prstGeom>
          <a:solidFill>
            <a:schemeClr val="accent1"/>
          </a:solidFill>
          <a:ln w="9525" cap="flat" cmpd="sng" algn="ctr">
            <a:solidFill>
              <a:srgbClr val="008000"/>
            </a:solidFill>
            <a:prstDash val="solid"/>
            <a:round/>
            <a:headEnd type="none" w="med" len="med"/>
            <a:tailEnd type="none" w="med" len="med"/>
          </a:ln>
          <a:effectLst/>
        </p:spPr>
      </p:cxnSp>
      <p:cxnSp>
        <p:nvCxnSpPr>
          <p:cNvPr id="9" name="Straight Connector 8"/>
          <p:cNvCxnSpPr/>
          <p:nvPr/>
        </p:nvCxnSpPr>
        <p:spPr bwMode="auto">
          <a:xfrm>
            <a:off x="990600" y="4419600"/>
            <a:ext cx="1143000" cy="0"/>
          </a:xfrm>
          <a:prstGeom prst="line">
            <a:avLst/>
          </a:prstGeom>
          <a:solidFill>
            <a:schemeClr val="accent1"/>
          </a:solidFill>
          <a:ln w="9525" cap="flat" cmpd="sng" algn="ctr">
            <a:solidFill>
              <a:srgbClr val="008000"/>
            </a:solidFill>
            <a:prstDash val="solid"/>
            <a:round/>
            <a:headEnd type="none" w="med" len="med"/>
            <a:tailEnd type="none" w="med" len="med"/>
          </a:ln>
          <a:effectLst/>
        </p:spPr>
      </p:cxnSp>
    </p:spTree>
    <p:extLst>
      <p:ext uri="{BB962C8B-B14F-4D97-AF65-F5344CB8AC3E}">
        <p14:creationId xmlns:p14="http://schemas.microsoft.com/office/powerpoint/2010/main" val="2755832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p:cNvSpPr>
            <a:spLocks noGrp="1"/>
          </p:cNvSpPr>
          <p:nvPr>
            <p:ph type="sldNum" sz="quarter" idx="12"/>
          </p:nvPr>
        </p:nvSpPr>
        <p:spPr>
          <a:xfrm>
            <a:off x="6934200" y="6381750"/>
            <a:ext cx="2133600" cy="476250"/>
          </a:xfrm>
          <a:noFill/>
        </p:spPr>
        <p:txBody>
          <a:bodyPr/>
          <a:lstStyle/>
          <a:p>
            <a:fld id="{BEA704E2-94C9-4F32-AF8A-616CD546B6ED}" type="slidenum">
              <a:rPr lang="en-US" smtClean="0">
                <a:solidFill>
                  <a:schemeClr val="tx1"/>
                </a:solidFill>
              </a:rPr>
              <a:pPr/>
              <a:t>2</a:t>
            </a:fld>
            <a:endParaRPr lang="en-US" dirty="0" smtClean="0">
              <a:solidFill>
                <a:schemeClr val="tx1"/>
              </a:solidFill>
            </a:endParaRPr>
          </a:p>
        </p:txBody>
      </p:sp>
      <p:sp>
        <p:nvSpPr>
          <p:cNvPr id="10" name="Rectangle 2"/>
          <p:cNvSpPr txBox="1">
            <a:spLocks noRot="1" noChangeArrowheads="1"/>
          </p:cNvSpPr>
          <p:nvPr/>
        </p:nvSpPr>
        <p:spPr>
          <a:xfrm>
            <a:off x="457200" y="122238"/>
            <a:ext cx="8229600" cy="639762"/>
          </a:xfrm>
          <a:prstGeom prst="rect">
            <a:avLst/>
          </a:prstGeom>
        </p:spPr>
        <p:txBody>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a:lstStyle>
          <a:p>
            <a:pPr algn="l" eaLnBrk="1" hangingPunct="1">
              <a:defRPr/>
            </a:pPr>
            <a:r>
              <a:rPr lang="en-US" sz="4000" b="0" smtClean="0">
                <a:solidFill>
                  <a:schemeClr val="bg2"/>
                </a:solidFill>
                <a:effectLst/>
                <a:latin typeface="Calibri"/>
                <a:cs typeface="Calibri"/>
              </a:rPr>
              <a:t>About us</a:t>
            </a:r>
            <a:endParaRPr lang="en-US" sz="4000" b="0" dirty="0" smtClean="0">
              <a:solidFill>
                <a:schemeClr val="bg2"/>
              </a:solidFill>
              <a:effectLst/>
              <a:latin typeface="Calibri"/>
              <a:cs typeface="Calibri"/>
            </a:endParaRPr>
          </a:p>
        </p:txBody>
      </p:sp>
      <p:sp>
        <p:nvSpPr>
          <p:cNvPr id="13" name="Rectangle 4"/>
          <p:cNvSpPr>
            <a:spLocks noChangeArrowheads="1"/>
          </p:cNvSpPr>
          <p:nvPr/>
        </p:nvSpPr>
        <p:spPr bwMode="auto">
          <a:xfrm>
            <a:off x="533400" y="1371600"/>
            <a:ext cx="7696200" cy="4154983"/>
          </a:xfrm>
          <a:prstGeom prst="rect">
            <a:avLst/>
          </a:prstGeom>
          <a:noFill/>
          <a:ln w="9525">
            <a:noFill/>
            <a:miter lim="800000"/>
            <a:headEnd/>
            <a:tailEnd/>
          </a:ln>
        </p:spPr>
        <p:txBody>
          <a:bodyPr wrap="square">
            <a:spAutoFit/>
          </a:bodyPr>
          <a:lstStyle/>
          <a:p>
            <a:pPr marL="342900" indent="-342900" algn="just">
              <a:buBlip>
                <a:blip r:embed="rId2"/>
              </a:buBlip>
            </a:pPr>
            <a:r>
              <a:rPr lang="en-US" sz="2200" dirty="0">
                <a:solidFill>
                  <a:schemeClr val="bg2"/>
                </a:solidFill>
                <a:latin typeface="Calibri"/>
                <a:cs typeface="Calibri"/>
              </a:rPr>
              <a:t>Incorporated in 1998, IGL is a Joint Venture of GAIL and BPCL. Govt. of NCT of Delhi is also holding 5% </a:t>
            </a:r>
            <a:r>
              <a:rPr lang="en-US" sz="2200" dirty="0" smtClean="0">
                <a:solidFill>
                  <a:schemeClr val="bg2"/>
                </a:solidFill>
                <a:latin typeface="Calibri"/>
                <a:cs typeface="Calibri"/>
              </a:rPr>
              <a:t>equity.</a:t>
            </a:r>
          </a:p>
          <a:p>
            <a:pPr algn="just"/>
            <a:r>
              <a:rPr lang="en-US" sz="2200" dirty="0" smtClean="0">
                <a:solidFill>
                  <a:schemeClr val="bg2"/>
                </a:solidFill>
                <a:latin typeface="Calibri"/>
                <a:cs typeface="Calibri"/>
              </a:rPr>
              <a:t> </a:t>
            </a:r>
          </a:p>
          <a:p>
            <a:pPr marL="342900" indent="-342900" algn="just">
              <a:buBlip>
                <a:blip r:embed="rId2"/>
              </a:buBlip>
            </a:pPr>
            <a:r>
              <a:rPr lang="en-US" sz="2200" dirty="0" smtClean="0">
                <a:solidFill>
                  <a:schemeClr val="bg2"/>
                </a:solidFill>
                <a:latin typeface="Calibri"/>
                <a:cs typeface="Calibri"/>
              </a:rPr>
              <a:t>IGL </a:t>
            </a:r>
            <a:r>
              <a:rPr lang="en-US" sz="2200" dirty="0">
                <a:solidFill>
                  <a:schemeClr val="bg2"/>
                </a:solidFill>
                <a:latin typeface="Calibri"/>
                <a:cs typeface="Calibri"/>
              </a:rPr>
              <a:t>started its operations in NCT of Delhi in 1999 with </a:t>
            </a:r>
            <a:r>
              <a:rPr lang="en-US" sz="2200" dirty="0" smtClean="0">
                <a:solidFill>
                  <a:schemeClr val="bg2"/>
                </a:solidFill>
                <a:latin typeface="Calibri"/>
                <a:cs typeface="Calibri"/>
              </a:rPr>
              <a:t>9 </a:t>
            </a:r>
            <a:r>
              <a:rPr lang="en-US" sz="2200" dirty="0">
                <a:solidFill>
                  <a:schemeClr val="bg2"/>
                </a:solidFill>
                <a:latin typeface="Calibri"/>
                <a:cs typeface="Calibri"/>
              </a:rPr>
              <a:t>CNG stations and 1000 PNG consumers</a:t>
            </a:r>
          </a:p>
          <a:p>
            <a:pPr marL="342900" indent="-342900" algn="just">
              <a:buBlip>
                <a:blip r:embed="rId2"/>
              </a:buBlip>
            </a:pPr>
            <a:endParaRPr lang="en-US" sz="2200" dirty="0">
              <a:solidFill>
                <a:schemeClr val="bg2"/>
              </a:solidFill>
              <a:latin typeface="Calibri"/>
              <a:cs typeface="Calibri"/>
            </a:endParaRPr>
          </a:p>
          <a:p>
            <a:pPr marL="342900" indent="-342900" algn="just">
              <a:buBlip>
                <a:blip r:embed="rId2"/>
              </a:buBlip>
            </a:pPr>
            <a:r>
              <a:rPr lang="en-US" sz="2200" dirty="0">
                <a:solidFill>
                  <a:schemeClr val="bg2"/>
                </a:solidFill>
                <a:latin typeface="Calibri"/>
                <a:cs typeface="Calibri"/>
              </a:rPr>
              <a:t>Today IGL has its operations in NCT of Delhi, Noida, Greater Noida and Ghaziabad with </a:t>
            </a:r>
            <a:r>
              <a:rPr lang="en-US" sz="2200" dirty="0" smtClean="0">
                <a:solidFill>
                  <a:schemeClr val="bg2"/>
                </a:solidFill>
                <a:latin typeface="Calibri"/>
                <a:cs typeface="Calibri"/>
              </a:rPr>
              <a:t>421 </a:t>
            </a:r>
            <a:r>
              <a:rPr lang="en-US" sz="2200" dirty="0">
                <a:solidFill>
                  <a:schemeClr val="bg2"/>
                </a:solidFill>
                <a:latin typeface="Calibri"/>
                <a:cs typeface="Calibri"/>
              </a:rPr>
              <a:t>CNG stations, </a:t>
            </a:r>
            <a:r>
              <a:rPr lang="en-US" sz="2200" dirty="0" smtClean="0">
                <a:solidFill>
                  <a:schemeClr val="bg2"/>
                </a:solidFill>
                <a:latin typeface="Calibri"/>
                <a:cs typeface="Calibri"/>
              </a:rPr>
              <a:t>7.42 lacs residential </a:t>
            </a:r>
            <a:r>
              <a:rPr lang="en-US" sz="2200" dirty="0">
                <a:solidFill>
                  <a:schemeClr val="bg2"/>
                </a:solidFill>
                <a:latin typeface="Calibri"/>
                <a:cs typeface="Calibri"/>
              </a:rPr>
              <a:t>consumers and </a:t>
            </a:r>
            <a:r>
              <a:rPr lang="en-US" sz="2200" dirty="0" smtClean="0">
                <a:solidFill>
                  <a:schemeClr val="bg2"/>
                </a:solidFill>
                <a:latin typeface="Calibri"/>
                <a:cs typeface="Calibri"/>
              </a:rPr>
              <a:t>2.9 thousand </a:t>
            </a:r>
            <a:r>
              <a:rPr lang="en-US" sz="2200" dirty="0">
                <a:solidFill>
                  <a:schemeClr val="bg2"/>
                </a:solidFill>
                <a:latin typeface="Calibri"/>
                <a:cs typeface="Calibri"/>
              </a:rPr>
              <a:t>industrial / commercial customers</a:t>
            </a:r>
          </a:p>
          <a:p>
            <a:pPr marL="342900" indent="-342900" algn="just">
              <a:buBlip>
                <a:blip r:embed="rId2"/>
              </a:buBlip>
            </a:pPr>
            <a:endParaRPr lang="en-US" sz="2200" dirty="0">
              <a:solidFill>
                <a:schemeClr val="bg2"/>
              </a:solidFill>
              <a:latin typeface="Calibri"/>
              <a:cs typeface="Calibri"/>
            </a:endParaRPr>
          </a:p>
          <a:p>
            <a:pPr marL="342900" indent="-342900" algn="just">
              <a:buBlip>
                <a:blip r:embed="rId2"/>
              </a:buBlip>
            </a:pPr>
            <a:r>
              <a:rPr lang="en-US" sz="2200" dirty="0">
                <a:solidFill>
                  <a:schemeClr val="bg2"/>
                </a:solidFill>
                <a:latin typeface="Calibri"/>
                <a:cs typeface="Calibri"/>
              </a:rPr>
              <a:t>Fuelling the largest CNG Bus fleet in the </a:t>
            </a:r>
            <a:r>
              <a:rPr lang="en-US" sz="2200" dirty="0" smtClean="0">
                <a:solidFill>
                  <a:schemeClr val="bg2"/>
                </a:solidFill>
                <a:latin typeface="Calibri"/>
                <a:cs typeface="Calibri"/>
              </a:rPr>
              <a:t>World</a:t>
            </a:r>
            <a:endParaRPr lang="en-US" dirty="0">
              <a:latin typeface="Calibri"/>
              <a:cs typeface="Calibri"/>
            </a:endParaRPr>
          </a:p>
        </p:txBody>
      </p:sp>
      <p:cxnSp>
        <p:nvCxnSpPr>
          <p:cNvPr id="14" name="Straight Connector 13"/>
          <p:cNvCxnSpPr/>
          <p:nvPr/>
        </p:nvCxnSpPr>
        <p:spPr bwMode="auto">
          <a:xfrm>
            <a:off x="990600" y="2286000"/>
            <a:ext cx="1143000" cy="0"/>
          </a:xfrm>
          <a:prstGeom prst="line">
            <a:avLst/>
          </a:prstGeom>
          <a:solidFill>
            <a:schemeClr val="accent1"/>
          </a:solidFill>
          <a:ln w="9525" cap="flat" cmpd="sng" algn="ctr">
            <a:solidFill>
              <a:srgbClr val="008000"/>
            </a:solidFill>
            <a:prstDash val="solid"/>
            <a:round/>
            <a:headEnd type="none" w="med" len="med"/>
            <a:tailEnd type="none" w="med" len="med"/>
          </a:ln>
          <a:effectLst/>
        </p:spPr>
      </p:cxnSp>
      <p:cxnSp>
        <p:nvCxnSpPr>
          <p:cNvPr id="15" name="Straight Connector 14"/>
          <p:cNvCxnSpPr/>
          <p:nvPr/>
        </p:nvCxnSpPr>
        <p:spPr bwMode="auto">
          <a:xfrm>
            <a:off x="990600" y="3276600"/>
            <a:ext cx="1143000" cy="0"/>
          </a:xfrm>
          <a:prstGeom prst="line">
            <a:avLst/>
          </a:prstGeom>
          <a:solidFill>
            <a:schemeClr val="accent1"/>
          </a:solidFill>
          <a:ln w="9525" cap="flat" cmpd="sng" algn="ctr">
            <a:solidFill>
              <a:srgbClr val="008000"/>
            </a:solidFill>
            <a:prstDash val="solid"/>
            <a:round/>
            <a:headEnd type="none" w="med" len="med"/>
            <a:tailEnd type="none" w="med" len="med"/>
          </a:ln>
          <a:effectLst/>
        </p:spPr>
      </p:cxnSp>
      <p:cxnSp>
        <p:nvCxnSpPr>
          <p:cNvPr id="16" name="Straight Connector 15"/>
          <p:cNvCxnSpPr/>
          <p:nvPr/>
        </p:nvCxnSpPr>
        <p:spPr bwMode="auto">
          <a:xfrm>
            <a:off x="990600" y="4953000"/>
            <a:ext cx="1143000" cy="0"/>
          </a:xfrm>
          <a:prstGeom prst="line">
            <a:avLst/>
          </a:prstGeom>
          <a:solidFill>
            <a:schemeClr val="accent1"/>
          </a:solidFill>
          <a:ln w="9525" cap="flat" cmpd="sng" algn="ctr">
            <a:solidFill>
              <a:srgbClr val="008000"/>
            </a:solidFill>
            <a:prstDash val="solid"/>
            <a:round/>
            <a:headEnd type="none" w="med" len="med"/>
            <a:tailEnd type="none" w="med" len="med"/>
          </a:ln>
          <a:effectLst/>
        </p:spPr>
      </p:cxnSp>
      <p:cxnSp>
        <p:nvCxnSpPr>
          <p:cNvPr id="17" name="Straight Connector 16"/>
          <p:cNvCxnSpPr/>
          <p:nvPr/>
        </p:nvCxnSpPr>
        <p:spPr bwMode="auto">
          <a:xfrm>
            <a:off x="990600" y="5638800"/>
            <a:ext cx="1143000" cy="0"/>
          </a:xfrm>
          <a:prstGeom prst="line">
            <a:avLst/>
          </a:prstGeom>
          <a:solidFill>
            <a:schemeClr val="accent1"/>
          </a:solidFill>
          <a:ln w="9525" cap="flat" cmpd="sng" algn="ctr">
            <a:solidFill>
              <a:srgbClr val="008000"/>
            </a:solidFill>
            <a:prstDash val="solid"/>
            <a:round/>
            <a:headEnd type="none" w="med" len="med"/>
            <a:tailEnd type="none" w="med" len="med"/>
          </a:ln>
          <a:effectLst/>
        </p:spPr>
      </p:cxnSp>
    </p:spTree>
    <p:extLst>
      <p:ext uri="{BB962C8B-B14F-4D97-AF65-F5344CB8AC3E}">
        <p14:creationId xmlns:p14="http://schemas.microsoft.com/office/powerpoint/2010/main" val="5272592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A20C9229-468A-4B77-9FD1-A851FA028C08}" type="slidenum">
              <a:rPr lang="en-US" smtClean="0"/>
              <a:pPr>
                <a:defRPr/>
              </a:pPr>
              <a:t>20</a:t>
            </a:fld>
            <a:endParaRPr lang="en-US"/>
          </a:p>
        </p:txBody>
      </p:sp>
      <p:sp>
        <p:nvSpPr>
          <p:cNvPr id="7" name="Rectangle 2"/>
          <p:cNvSpPr txBox="1">
            <a:spLocks noRot="1" noChangeArrowheads="1"/>
          </p:cNvSpPr>
          <p:nvPr/>
        </p:nvSpPr>
        <p:spPr>
          <a:xfrm>
            <a:off x="457200" y="198438"/>
            <a:ext cx="8229600" cy="639762"/>
          </a:xfrm>
          <a:prstGeom prst="rect">
            <a:avLst/>
          </a:prstGeom>
        </p:spPr>
        <p:txBody>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a:lstStyle>
          <a:p>
            <a:pPr algn="l" eaLnBrk="1" hangingPunct="1">
              <a:lnSpc>
                <a:spcPct val="80000"/>
              </a:lnSpc>
              <a:defRPr/>
            </a:pPr>
            <a:r>
              <a:rPr lang="en-US" sz="3600" b="0" dirty="0">
                <a:solidFill>
                  <a:schemeClr val="bg2"/>
                </a:solidFill>
                <a:effectLst/>
                <a:latin typeface="Calibri"/>
                <a:cs typeface="Calibri"/>
              </a:rPr>
              <a:t>Consolidated Results</a:t>
            </a:r>
            <a:endParaRPr lang="en-US" sz="3600" b="0" dirty="0" smtClean="0">
              <a:solidFill>
                <a:schemeClr val="bg2"/>
              </a:solidFill>
              <a:effectLst/>
              <a:latin typeface="Calibri"/>
              <a:cs typeface="Calibri"/>
            </a:endParaRPr>
          </a:p>
        </p:txBody>
      </p:sp>
      <p:sp>
        <p:nvSpPr>
          <p:cNvPr id="8" name="Rectangle 4"/>
          <p:cNvSpPr>
            <a:spLocks noChangeArrowheads="1"/>
          </p:cNvSpPr>
          <p:nvPr/>
        </p:nvSpPr>
        <p:spPr bwMode="auto">
          <a:xfrm>
            <a:off x="533400" y="1371600"/>
            <a:ext cx="8153400" cy="1107996"/>
          </a:xfrm>
          <a:prstGeom prst="rect">
            <a:avLst/>
          </a:prstGeom>
          <a:noFill/>
          <a:ln w="9525">
            <a:noFill/>
            <a:miter lim="800000"/>
            <a:headEnd/>
            <a:tailEnd/>
          </a:ln>
        </p:spPr>
        <p:txBody>
          <a:bodyPr wrap="square">
            <a:spAutoFit/>
          </a:bodyPr>
          <a:lstStyle/>
          <a:p>
            <a:pPr marL="342900" indent="-342900" algn="just" eaLnBrk="1" hangingPunct="1">
              <a:spcBef>
                <a:spcPct val="10000"/>
              </a:spcBef>
              <a:buSzPct val="100000"/>
              <a:buBlip>
                <a:blip r:embed="rId2"/>
              </a:buBlip>
              <a:defRPr/>
            </a:pPr>
            <a:r>
              <a:rPr lang="en-US" sz="2200" dirty="0">
                <a:solidFill>
                  <a:schemeClr val="bg2"/>
                </a:solidFill>
                <a:latin typeface="Calibri"/>
                <a:cs typeface="Calibri"/>
              </a:rPr>
              <a:t>The standalone and consolidated financial results for the FY 2016-17 with the Associates i.e. CUGL &amp; MNGL on equity method considering 50% share in profit are as under.</a:t>
            </a:r>
          </a:p>
        </p:txBody>
      </p:sp>
      <p:graphicFrame>
        <p:nvGraphicFramePr>
          <p:cNvPr id="9" name="Table 8"/>
          <p:cNvGraphicFramePr>
            <a:graphicFrameLocks noGrp="1"/>
          </p:cNvGraphicFramePr>
          <p:nvPr>
            <p:extLst>
              <p:ext uri="{D42A27DB-BD31-4B8C-83A1-F6EECF244321}">
                <p14:modId xmlns:p14="http://schemas.microsoft.com/office/powerpoint/2010/main" val="3885442069"/>
              </p:ext>
            </p:extLst>
          </p:nvPr>
        </p:nvGraphicFramePr>
        <p:xfrm>
          <a:off x="990600" y="2667000"/>
          <a:ext cx="7620000" cy="1344168"/>
        </p:xfrm>
        <a:graphic>
          <a:graphicData uri="http://schemas.openxmlformats.org/drawingml/2006/table">
            <a:tbl>
              <a:tblPr firstRow="1" bandRow="1">
                <a:tableStyleId>{5C22544A-7EE6-4342-B048-85BDC9FD1C3A}</a:tableStyleId>
              </a:tblPr>
              <a:tblGrid>
                <a:gridCol w="3117273"/>
                <a:gridCol w="1500909"/>
                <a:gridCol w="1500909"/>
                <a:gridCol w="1500909"/>
              </a:tblGrid>
              <a:tr h="370840">
                <a:tc>
                  <a:txBody>
                    <a:bodyPr/>
                    <a:lstStyle/>
                    <a:p>
                      <a:pPr marL="0" marR="0" indent="0" algn="l" defTabSz="914400" rtl="0" eaLnBrk="1" fontAlgn="auto" latinLnBrk="0" hangingPunct="1">
                        <a:lnSpc>
                          <a:spcPct val="130000"/>
                        </a:lnSpc>
                        <a:spcBef>
                          <a:spcPts val="0"/>
                        </a:spcBef>
                        <a:spcAft>
                          <a:spcPts val="0"/>
                        </a:spcAft>
                        <a:buClrTx/>
                        <a:buSzTx/>
                        <a:buFontTx/>
                        <a:buNone/>
                        <a:tabLst/>
                        <a:defRPr/>
                      </a:pPr>
                      <a:r>
                        <a:rPr lang="en-US" sz="1800" b="0" dirty="0" smtClean="0">
                          <a:solidFill>
                            <a:schemeClr val="tx1"/>
                          </a:solidFill>
                          <a:latin typeface="Calibri"/>
                          <a:cs typeface="Calibri"/>
                        </a:rPr>
                        <a:t>Parameter</a:t>
                      </a:r>
                    </a:p>
                  </a:txBody>
                  <a:tcPr>
                    <a:lnL w="12700" cmpd="sng">
                      <a:noFill/>
                    </a:lnL>
                    <a:lnR w="12700" cmpd="sng">
                      <a:noFill/>
                    </a:lnR>
                    <a:lnT w="12700" cmpd="sng">
                      <a:noFill/>
                    </a:lnT>
                    <a:lnB w="38100" cmpd="sng">
                      <a:noFill/>
                    </a:lnB>
                    <a:solidFill>
                      <a:srgbClr val="008000"/>
                    </a:solidFill>
                  </a:tcPr>
                </a:tc>
                <a:tc>
                  <a:txBody>
                    <a:bodyPr/>
                    <a:lstStyle/>
                    <a:p>
                      <a:pPr algn="ctr" fontAlgn="ctr">
                        <a:lnSpc>
                          <a:spcPct val="130000"/>
                        </a:lnSpc>
                      </a:pPr>
                      <a:r>
                        <a:rPr lang="tr-TR" sz="1800" b="0" i="0" u="none" strike="noStrike" dirty="0" err="1" smtClean="0">
                          <a:effectLst/>
                          <a:latin typeface="Calibri"/>
                          <a:cs typeface="Calibri"/>
                        </a:rPr>
                        <a:t>Unit</a:t>
                      </a:r>
                      <a:endParaRPr lang="tr-TR" sz="1800" b="0" i="0" u="none" strike="noStrike" dirty="0">
                        <a:effectLst/>
                        <a:latin typeface="Calibri"/>
                        <a:cs typeface="Calibri"/>
                      </a:endParaRPr>
                    </a:p>
                  </a:txBody>
                  <a:tcPr marL="0" marR="0" marT="0" marB="0">
                    <a:lnL w="12700" cmpd="sng">
                      <a:noFill/>
                    </a:lnL>
                    <a:lnR w="12700" cmpd="sng">
                      <a:noFill/>
                    </a:lnR>
                    <a:lnT w="12700" cmpd="sng">
                      <a:noFill/>
                    </a:lnT>
                    <a:lnB w="38100" cmpd="sng">
                      <a:noFill/>
                    </a:lnB>
                    <a:solidFill>
                      <a:srgbClr val="008000"/>
                    </a:solidFill>
                  </a:tcPr>
                </a:tc>
                <a:tc>
                  <a:txBody>
                    <a:bodyPr/>
                    <a:lstStyle/>
                    <a:p>
                      <a:pPr algn="r" fontAlgn="ctr">
                        <a:lnSpc>
                          <a:spcPct val="130000"/>
                        </a:lnSpc>
                      </a:pPr>
                      <a:r>
                        <a:rPr lang="tr-TR" sz="1800" b="0" i="0" u="none" strike="noStrike" dirty="0" err="1" smtClean="0">
                          <a:effectLst/>
                          <a:latin typeface="Calibri"/>
                          <a:cs typeface="Calibri"/>
                        </a:rPr>
                        <a:t>Standalone</a:t>
                      </a:r>
                      <a:endParaRPr lang="tr-TR" sz="1800" b="0" i="0" u="none" strike="noStrike" dirty="0">
                        <a:effectLst/>
                        <a:latin typeface="Calibri"/>
                        <a:cs typeface="Calibri"/>
                      </a:endParaRPr>
                    </a:p>
                  </a:txBody>
                  <a:tcPr marL="0" marR="0" marT="0" marB="0">
                    <a:lnL w="12700" cmpd="sng">
                      <a:noFill/>
                    </a:lnL>
                    <a:lnR w="12700" cmpd="sng">
                      <a:noFill/>
                    </a:lnR>
                    <a:lnT w="12700" cmpd="sng">
                      <a:noFill/>
                    </a:lnT>
                    <a:lnB w="38100" cmpd="sng">
                      <a:noFill/>
                    </a:lnB>
                    <a:solidFill>
                      <a:srgbClr val="008000"/>
                    </a:solidFill>
                  </a:tcPr>
                </a:tc>
                <a:tc>
                  <a:txBody>
                    <a:bodyPr/>
                    <a:lstStyle/>
                    <a:p>
                      <a:pPr algn="r" fontAlgn="ctr">
                        <a:lnSpc>
                          <a:spcPct val="130000"/>
                        </a:lnSpc>
                      </a:pPr>
                      <a:r>
                        <a:rPr lang="tr-TR" sz="1800" b="0" i="0" u="none" strike="noStrike" dirty="0" err="1" smtClean="0">
                          <a:effectLst/>
                          <a:latin typeface="Calibri"/>
                          <a:cs typeface="Calibri"/>
                        </a:rPr>
                        <a:t>Consolidated</a:t>
                      </a:r>
                      <a:endParaRPr lang="tr-TR" sz="1800" b="0" i="0" u="none" strike="noStrike" dirty="0">
                        <a:effectLst/>
                        <a:latin typeface="Calibri"/>
                        <a:cs typeface="Calibri"/>
                      </a:endParaRPr>
                    </a:p>
                  </a:txBody>
                  <a:tcPr marL="0" marR="0" marT="0" marB="0">
                    <a:lnL w="12700" cmpd="sng">
                      <a:noFill/>
                    </a:lnL>
                    <a:lnR w="12700" cmpd="sng">
                      <a:noFill/>
                    </a:lnR>
                    <a:lnT w="12700" cmpd="sng">
                      <a:noFill/>
                    </a:lnT>
                    <a:lnB w="38100" cmpd="sng">
                      <a:noFill/>
                    </a:lnB>
                    <a:solidFill>
                      <a:srgbClr val="008000"/>
                    </a:solidFill>
                  </a:tcPr>
                </a:tc>
              </a:tr>
              <a:tr h="370840">
                <a:tc>
                  <a:txBody>
                    <a:bodyPr/>
                    <a:lstStyle/>
                    <a:p>
                      <a:pPr algn="l" fontAlgn="ctr">
                        <a:lnSpc>
                          <a:spcPct val="130000"/>
                        </a:lnSpc>
                      </a:pPr>
                      <a:r>
                        <a:rPr lang="de-DE" sz="1800" b="0" i="0" u="none" strike="noStrike" dirty="0" smtClean="0">
                          <a:effectLst/>
                          <a:latin typeface="Calibri"/>
                          <a:cs typeface="Calibri"/>
                        </a:rPr>
                        <a:t>PAT</a:t>
                      </a:r>
                      <a:endParaRPr lang="de-DE" sz="1800" b="0" i="0" u="none" strike="noStrike" dirty="0">
                        <a:effectLst/>
                        <a:latin typeface="Calibri"/>
                        <a:cs typeface="Calibri"/>
                      </a:endParaRPr>
                    </a:p>
                  </a:txBody>
                  <a:tcPr marL="0" marR="0" marT="0" marB="0">
                    <a:lnL w="12700" cmpd="sng">
                      <a:noFill/>
                    </a:lnL>
                    <a:lnR w="12700" cmpd="sng">
                      <a:noFill/>
                    </a:lnR>
                    <a:lnT w="38100" cmpd="sng">
                      <a:noFill/>
                    </a:lnT>
                    <a:lnB w="6350" cap="flat" cmpd="sng" algn="ctr">
                      <a:solidFill>
                        <a:scrgbClr r="0" g="0" b="0"/>
                      </a:solidFill>
                      <a:prstDash val="solid"/>
                      <a:round/>
                      <a:headEnd type="none" w="med" len="med"/>
                      <a:tailEnd type="none" w="med" len="med"/>
                    </a:lnB>
                    <a:noFill/>
                  </a:tcPr>
                </a:tc>
                <a:tc>
                  <a:txBody>
                    <a:bodyPr/>
                    <a:lstStyle/>
                    <a:p>
                      <a:pPr algn="ctr" fontAlgn="ctr">
                        <a:lnSpc>
                          <a:spcPct val="130000"/>
                        </a:lnSpc>
                      </a:pPr>
                      <a:r>
                        <a:rPr lang="en-US" sz="1800" b="0" dirty="0" err="1" smtClean="0">
                          <a:solidFill>
                            <a:schemeClr val="bg2"/>
                          </a:solidFill>
                          <a:latin typeface="Calibri"/>
                          <a:cs typeface="Calibri"/>
                        </a:rPr>
                        <a:t>Rs</a:t>
                      </a:r>
                      <a:r>
                        <a:rPr lang="en-US" sz="1800" b="0" dirty="0" smtClean="0">
                          <a:solidFill>
                            <a:schemeClr val="bg2"/>
                          </a:solidFill>
                          <a:latin typeface="Calibri"/>
                          <a:cs typeface="Calibri"/>
                        </a:rPr>
                        <a:t>. in </a:t>
                      </a:r>
                      <a:r>
                        <a:rPr lang="en-US" sz="1800" b="0" dirty="0" err="1" smtClean="0">
                          <a:solidFill>
                            <a:schemeClr val="bg2"/>
                          </a:solidFill>
                          <a:latin typeface="Calibri"/>
                          <a:cs typeface="Calibri"/>
                        </a:rPr>
                        <a:t>Crores</a:t>
                      </a:r>
                      <a:endParaRPr lang="is-IS" sz="1800" b="0" i="0" u="none" strike="noStrike" dirty="0">
                        <a:effectLst/>
                        <a:latin typeface="Calibri"/>
                        <a:cs typeface="Calibri"/>
                      </a:endParaRPr>
                    </a:p>
                  </a:txBody>
                  <a:tcPr marL="0" marR="0" marT="0" marB="0">
                    <a:lnL w="12700" cmpd="sng">
                      <a:noFill/>
                    </a:lnL>
                    <a:lnR w="12700" cmpd="sng">
                      <a:noFill/>
                    </a:lnR>
                    <a:lnT w="38100" cmpd="sng">
                      <a:noFill/>
                    </a:lnT>
                    <a:lnB w="6350" cap="flat" cmpd="sng" algn="ctr">
                      <a:solidFill>
                        <a:scrgbClr r="0" g="0" b="0"/>
                      </a:solidFill>
                      <a:prstDash val="solid"/>
                      <a:round/>
                      <a:headEnd type="none" w="med" len="med"/>
                      <a:tailEnd type="none" w="med" len="med"/>
                    </a:lnB>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lnSpc>
                          <a:spcPct val="130000"/>
                        </a:lnSpc>
                      </a:pPr>
                      <a:r>
                        <a:rPr lang="en-US" sz="1800" b="0" dirty="0" smtClean="0">
                          <a:solidFill>
                            <a:schemeClr val="bg2"/>
                          </a:solidFill>
                          <a:latin typeface="Calibri"/>
                          <a:cs typeface="Calibri"/>
                        </a:rPr>
                        <a:t>570.21</a:t>
                      </a:r>
                      <a:endParaRPr lang="en-US" sz="1800" b="0" dirty="0">
                        <a:solidFill>
                          <a:schemeClr val="bg2"/>
                        </a:solidFill>
                        <a:latin typeface="Calibri"/>
                        <a:cs typeface="Calibri"/>
                      </a:endParaRPr>
                    </a:p>
                  </a:txBody>
                  <a:tcPr>
                    <a:lnL w="12700" cmpd="sng">
                      <a:noFill/>
                    </a:lnL>
                    <a:lnR w="12700" cmpd="sng">
                      <a:noFill/>
                    </a:lnR>
                    <a:lnT w="38100" cmpd="sng">
                      <a:noFill/>
                    </a:lnT>
                    <a:lnB w="6350" cap="flat" cmpd="sng" algn="ctr">
                      <a:solidFill>
                        <a:scrgbClr r="0" g="0" b="0"/>
                      </a:solidFill>
                      <a:prstDash val="solid"/>
                      <a:round/>
                      <a:headEnd type="none" w="med" len="med"/>
                      <a:tailEnd type="none" w="med" len="med"/>
                    </a:lnB>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lnSpc>
                          <a:spcPct val="130000"/>
                        </a:lnSpc>
                      </a:pPr>
                      <a:r>
                        <a:rPr lang="en-US" sz="1800" b="0" dirty="0" smtClean="0">
                          <a:solidFill>
                            <a:schemeClr val="bg2"/>
                          </a:solidFill>
                          <a:latin typeface="Calibri"/>
                          <a:cs typeface="Calibri"/>
                        </a:rPr>
                        <a:t>605.28</a:t>
                      </a:r>
                      <a:endParaRPr lang="en-US" sz="1800" b="0" dirty="0">
                        <a:solidFill>
                          <a:schemeClr val="bg2"/>
                        </a:solidFill>
                        <a:latin typeface="Calibri"/>
                        <a:cs typeface="Calibri"/>
                      </a:endParaRPr>
                    </a:p>
                  </a:txBody>
                  <a:tcPr>
                    <a:lnL w="12700" cmpd="sng">
                      <a:noFill/>
                    </a:lnL>
                    <a:lnR w="12700" cmpd="sng">
                      <a:noFill/>
                    </a:lnR>
                    <a:lnT w="38100" cmpd="sng">
                      <a:noFill/>
                    </a:lnT>
                    <a:lnB w="6350" cap="flat" cmpd="sng" algn="ctr">
                      <a:solidFill>
                        <a:scrgbClr r="0" g="0" b="0"/>
                      </a:solidFill>
                      <a:prstDash val="solid"/>
                      <a:round/>
                      <a:headEnd type="none" w="med" len="med"/>
                      <a:tailEnd type="none" w="med" len="med"/>
                    </a:lnB>
                    <a:noFill/>
                  </a:tcPr>
                </a:tc>
              </a:tr>
              <a:tr h="370840">
                <a:tc>
                  <a:txBody>
                    <a:bodyPr/>
                    <a:lstStyle/>
                    <a:p>
                      <a:pPr algn="l" fontAlgn="ctr">
                        <a:lnSpc>
                          <a:spcPct val="130000"/>
                        </a:lnSpc>
                      </a:pPr>
                      <a:r>
                        <a:rPr lang="de-DE" sz="1800" b="0" i="0" u="none" strike="noStrike" dirty="0" smtClean="0">
                          <a:effectLst/>
                          <a:latin typeface="Calibri"/>
                          <a:cs typeface="Calibri"/>
                        </a:rPr>
                        <a:t>EPS</a:t>
                      </a:r>
                      <a:endParaRPr lang="de-DE" sz="1800" b="0" i="0" u="none" strike="noStrike" dirty="0">
                        <a:effectLst/>
                        <a:latin typeface="Calibri"/>
                        <a:cs typeface="Calibri"/>
                      </a:endParaRPr>
                    </a:p>
                  </a:txBody>
                  <a:tcPr marL="0" marR="0" marT="0" marB="0">
                    <a:lnL w="12700" cmpd="sng">
                      <a:noFill/>
                    </a:lnL>
                    <a:lnR w="12700" cmpd="sng">
                      <a:noFill/>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30000"/>
                        </a:lnSpc>
                      </a:pPr>
                      <a:r>
                        <a:rPr lang="en-US" sz="1800" b="0" dirty="0" err="1" smtClean="0">
                          <a:solidFill>
                            <a:schemeClr val="bg2"/>
                          </a:solidFill>
                          <a:latin typeface="Calibri"/>
                          <a:cs typeface="Calibri"/>
                        </a:rPr>
                        <a:t>Rs</a:t>
                      </a:r>
                      <a:r>
                        <a:rPr lang="en-US" sz="1800" b="0" dirty="0" smtClean="0">
                          <a:solidFill>
                            <a:schemeClr val="bg2"/>
                          </a:solidFill>
                          <a:latin typeface="Calibri"/>
                          <a:cs typeface="Calibri"/>
                        </a:rPr>
                        <a:t>./Share</a:t>
                      </a:r>
                      <a:endParaRPr lang="en-US" sz="1800" b="0" dirty="0">
                        <a:solidFill>
                          <a:schemeClr val="bg2"/>
                        </a:solidFill>
                        <a:latin typeface="Calibri"/>
                        <a:cs typeface="Calibri"/>
                      </a:endParaRPr>
                    </a:p>
                  </a:txBody>
                  <a:tcPr>
                    <a:lnL w="12700" cmpd="sng">
                      <a:noFill/>
                    </a:lnL>
                    <a:lnR w="12700" cmpd="sng">
                      <a:noFill/>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lnSpc>
                          <a:spcPct val="130000"/>
                        </a:lnSpc>
                      </a:pPr>
                      <a:r>
                        <a:rPr lang="en-US" sz="1800" b="0" dirty="0" smtClean="0">
                          <a:solidFill>
                            <a:schemeClr val="bg2"/>
                          </a:solidFill>
                          <a:latin typeface="Calibri"/>
                          <a:cs typeface="Calibri"/>
                        </a:rPr>
                        <a:t>40.73</a:t>
                      </a:r>
                      <a:endParaRPr lang="en-US" sz="1800" b="0" dirty="0">
                        <a:solidFill>
                          <a:schemeClr val="bg2"/>
                        </a:solidFill>
                        <a:latin typeface="Calibri"/>
                        <a:cs typeface="Calibri"/>
                      </a:endParaRPr>
                    </a:p>
                  </a:txBody>
                  <a:tcPr>
                    <a:lnL w="12700" cmpd="sng">
                      <a:noFill/>
                    </a:lnL>
                    <a:lnR w="12700" cmpd="sng">
                      <a:noFill/>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lnSpc>
                          <a:spcPct val="130000"/>
                        </a:lnSpc>
                      </a:pPr>
                      <a:r>
                        <a:rPr lang="en-US" sz="1800" b="0" dirty="0" smtClean="0">
                          <a:solidFill>
                            <a:schemeClr val="bg2"/>
                          </a:solidFill>
                          <a:latin typeface="Calibri"/>
                          <a:cs typeface="Calibri"/>
                        </a:rPr>
                        <a:t>43.23</a:t>
                      </a:r>
                      <a:endParaRPr lang="en-US" sz="1800" b="0" dirty="0">
                        <a:solidFill>
                          <a:schemeClr val="bg2"/>
                        </a:solidFill>
                        <a:latin typeface="Calibri"/>
                        <a:cs typeface="Calibri"/>
                      </a:endParaRPr>
                    </a:p>
                  </a:txBody>
                  <a:tcPr>
                    <a:lnL w="12700" cmpd="sng">
                      <a:noFill/>
                    </a:lnL>
                    <a:lnR w="12700" cmpd="sng">
                      <a:noFill/>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8202722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A20C9229-468A-4B77-9FD1-A851FA028C08}" type="slidenum">
              <a:rPr lang="en-US" smtClean="0"/>
              <a:pPr>
                <a:defRPr/>
              </a:pPr>
              <a:t>21</a:t>
            </a:fld>
            <a:endParaRPr lang="en-US"/>
          </a:p>
        </p:txBody>
      </p:sp>
      <p:sp>
        <p:nvSpPr>
          <p:cNvPr id="7" name="Rectangle 2"/>
          <p:cNvSpPr txBox="1">
            <a:spLocks noRot="1" noChangeArrowheads="1"/>
          </p:cNvSpPr>
          <p:nvPr/>
        </p:nvSpPr>
        <p:spPr>
          <a:xfrm>
            <a:off x="457200" y="198438"/>
            <a:ext cx="8229600" cy="639762"/>
          </a:xfrm>
          <a:prstGeom prst="rect">
            <a:avLst/>
          </a:prstGeom>
        </p:spPr>
        <p:txBody>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a:lstStyle>
          <a:p>
            <a:pPr algn="l" eaLnBrk="1" hangingPunct="1">
              <a:lnSpc>
                <a:spcPct val="80000"/>
              </a:lnSpc>
              <a:defRPr/>
            </a:pPr>
            <a:r>
              <a:rPr lang="en-US" sz="3600" b="0" dirty="0">
                <a:solidFill>
                  <a:schemeClr val="bg2"/>
                </a:solidFill>
                <a:effectLst/>
                <a:latin typeface="Calibri"/>
                <a:cs typeface="Calibri"/>
              </a:rPr>
              <a:t>Growth-Strategy </a:t>
            </a:r>
            <a:endParaRPr lang="en-US" sz="3600" b="0" dirty="0" smtClean="0">
              <a:solidFill>
                <a:schemeClr val="bg2"/>
              </a:solidFill>
              <a:effectLst/>
              <a:latin typeface="Calibri"/>
              <a:cs typeface="Calibri"/>
            </a:endParaRPr>
          </a:p>
        </p:txBody>
      </p:sp>
      <p:sp>
        <p:nvSpPr>
          <p:cNvPr id="8" name="Rectangle 4"/>
          <p:cNvSpPr>
            <a:spLocks noChangeArrowheads="1"/>
          </p:cNvSpPr>
          <p:nvPr/>
        </p:nvSpPr>
        <p:spPr bwMode="auto">
          <a:xfrm>
            <a:off x="533400" y="1371600"/>
            <a:ext cx="8153400" cy="4707954"/>
          </a:xfrm>
          <a:prstGeom prst="rect">
            <a:avLst/>
          </a:prstGeom>
          <a:noFill/>
          <a:ln w="9525">
            <a:noFill/>
            <a:miter lim="800000"/>
            <a:headEnd/>
            <a:tailEnd/>
          </a:ln>
        </p:spPr>
        <p:txBody>
          <a:bodyPr wrap="square">
            <a:spAutoFit/>
          </a:bodyPr>
          <a:lstStyle/>
          <a:p>
            <a:pPr marL="342900" indent="-342900" algn="just" eaLnBrk="1" hangingPunct="1">
              <a:spcBef>
                <a:spcPct val="10000"/>
              </a:spcBef>
              <a:buSzPct val="100000"/>
              <a:buBlip>
                <a:blip r:embed="rId2"/>
              </a:buBlip>
              <a:defRPr/>
            </a:pPr>
            <a:r>
              <a:rPr lang="en-US" sz="2200" dirty="0">
                <a:solidFill>
                  <a:schemeClr val="bg2"/>
                </a:solidFill>
                <a:latin typeface="Calibri"/>
                <a:cs typeface="Calibri"/>
              </a:rPr>
              <a:t>Improve/Augment CNG infrastructure/Stations in Delhi &amp; NCR to meet the additional demand in view of conversion of private cars and improvement in public transport system</a:t>
            </a:r>
          </a:p>
          <a:p>
            <a:pPr algn="just" eaLnBrk="1" hangingPunct="1">
              <a:spcBef>
                <a:spcPct val="10000"/>
              </a:spcBef>
              <a:buSzPct val="100000"/>
              <a:defRPr/>
            </a:pPr>
            <a:endParaRPr lang="en-US" sz="2200" dirty="0">
              <a:solidFill>
                <a:schemeClr val="bg2"/>
              </a:solidFill>
              <a:latin typeface="Calibri"/>
              <a:cs typeface="Calibri"/>
            </a:endParaRPr>
          </a:p>
          <a:p>
            <a:pPr marL="342900" indent="-342900" algn="just" eaLnBrk="1" hangingPunct="1">
              <a:lnSpc>
                <a:spcPct val="80000"/>
              </a:lnSpc>
              <a:spcBef>
                <a:spcPct val="10000"/>
              </a:spcBef>
              <a:buSzPct val="100000"/>
              <a:buBlip>
                <a:blip r:embed="rId2"/>
              </a:buBlip>
              <a:defRPr/>
            </a:pPr>
            <a:r>
              <a:rPr lang="en-US" sz="2200" dirty="0">
                <a:solidFill>
                  <a:schemeClr val="bg2"/>
                </a:solidFill>
                <a:latin typeface="Calibri"/>
                <a:cs typeface="Calibri"/>
              </a:rPr>
              <a:t>Improve penetration of  PNG business :</a:t>
            </a:r>
          </a:p>
          <a:p>
            <a:pPr algn="just" eaLnBrk="1" hangingPunct="1">
              <a:spcBef>
                <a:spcPct val="10000"/>
              </a:spcBef>
              <a:buSzPct val="100000"/>
              <a:defRPr/>
            </a:pPr>
            <a:r>
              <a:rPr lang="en-US" sz="2200" dirty="0" smtClean="0">
                <a:solidFill>
                  <a:schemeClr val="bg2"/>
                </a:solidFill>
                <a:latin typeface="Calibri"/>
                <a:cs typeface="Calibri"/>
              </a:rPr>
              <a:t>     </a:t>
            </a:r>
            <a:r>
              <a:rPr lang="en-US" sz="2200" dirty="0" smtClean="0">
                <a:solidFill>
                  <a:srgbClr val="008000"/>
                </a:solidFill>
                <a:latin typeface="Calibri"/>
                <a:cs typeface="Calibri"/>
              </a:rPr>
              <a:t>•</a:t>
            </a:r>
            <a:r>
              <a:rPr lang="en-US" sz="2200" dirty="0" smtClean="0">
                <a:solidFill>
                  <a:schemeClr val="bg2"/>
                </a:solidFill>
                <a:latin typeface="Calibri"/>
                <a:cs typeface="Calibri"/>
              </a:rPr>
              <a:t> Penetration </a:t>
            </a:r>
            <a:r>
              <a:rPr lang="en-US" sz="2200" dirty="0">
                <a:solidFill>
                  <a:schemeClr val="bg2"/>
                </a:solidFill>
                <a:latin typeface="Calibri"/>
                <a:cs typeface="Calibri"/>
              </a:rPr>
              <a:t>of network in all charge </a:t>
            </a:r>
            <a:r>
              <a:rPr lang="en-US" sz="2200" dirty="0" smtClean="0">
                <a:solidFill>
                  <a:schemeClr val="bg2"/>
                </a:solidFill>
                <a:latin typeface="Calibri"/>
                <a:cs typeface="Calibri"/>
              </a:rPr>
              <a:t>areas</a:t>
            </a:r>
          </a:p>
          <a:p>
            <a:pPr algn="just" eaLnBrk="1" hangingPunct="1">
              <a:spcBef>
                <a:spcPct val="10000"/>
              </a:spcBef>
              <a:buSzPct val="100000"/>
              <a:defRPr/>
            </a:pPr>
            <a:r>
              <a:rPr lang="en-US" sz="2200" dirty="0">
                <a:solidFill>
                  <a:schemeClr val="bg2"/>
                </a:solidFill>
                <a:latin typeface="Calibri"/>
                <a:cs typeface="Calibri"/>
              </a:rPr>
              <a:t> </a:t>
            </a:r>
            <a:r>
              <a:rPr lang="en-US" sz="2200" dirty="0" smtClean="0">
                <a:solidFill>
                  <a:schemeClr val="bg2"/>
                </a:solidFill>
                <a:latin typeface="Calibri"/>
                <a:cs typeface="Calibri"/>
              </a:rPr>
              <a:t>    </a:t>
            </a:r>
            <a:r>
              <a:rPr lang="en-US" sz="2200" dirty="0" smtClean="0">
                <a:solidFill>
                  <a:srgbClr val="008000"/>
                </a:solidFill>
                <a:latin typeface="Calibri"/>
                <a:cs typeface="Calibri"/>
              </a:rPr>
              <a:t>•</a:t>
            </a:r>
            <a:r>
              <a:rPr lang="en-US" sz="2200" dirty="0" smtClean="0">
                <a:solidFill>
                  <a:schemeClr val="bg2"/>
                </a:solidFill>
                <a:latin typeface="Calibri"/>
                <a:cs typeface="Calibri"/>
              </a:rPr>
              <a:t> Target </a:t>
            </a:r>
            <a:r>
              <a:rPr lang="en-US" sz="2200" dirty="0">
                <a:solidFill>
                  <a:schemeClr val="bg2"/>
                </a:solidFill>
                <a:latin typeface="Calibri"/>
                <a:cs typeface="Calibri"/>
              </a:rPr>
              <a:t>Industrial/Commercial customers in both Delhi &amp; NCR</a:t>
            </a:r>
          </a:p>
          <a:p>
            <a:pPr marL="342900" indent="-342900" algn="just" eaLnBrk="1" hangingPunct="1">
              <a:spcBef>
                <a:spcPct val="10000"/>
              </a:spcBef>
              <a:buSzPct val="100000"/>
              <a:buBlip>
                <a:blip r:embed="rId2"/>
              </a:buBlip>
              <a:defRPr/>
            </a:pPr>
            <a:endParaRPr lang="en-US" sz="2200" dirty="0">
              <a:solidFill>
                <a:schemeClr val="bg2"/>
              </a:solidFill>
              <a:latin typeface="Calibri"/>
              <a:cs typeface="Calibri"/>
            </a:endParaRPr>
          </a:p>
          <a:p>
            <a:pPr marL="342900" indent="-342900" algn="just" eaLnBrk="1" hangingPunct="1">
              <a:lnSpc>
                <a:spcPct val="80000"/>
              </a:lnSpc>
              <a:spcBef>
                <a:spcPct val="10000"/>
              </a:spcBef>
              <a:buSzPct val="100000"/>
              <a:buBlip>
                <a:blip r:embed="rId2"/>
              </a:buBlip>
              <a:defRPr/>
            </a:pPr>
            <a:r>
              <a:rPr lang="en-US" sz="2200" dirty="0">
                <a:solidFill>
                  <a:schemeClr val="bg2"/>
                </a:solidFill>
                <a:latin typeface="Calibri"/>
                <a:cs typeface="Calibri"/>
              </a:rPr>
              <a:t>Bidding for new cities</a:t>
            </a:r>
          </a:p>
          <a:p>
            <a:pPr marL="342900" indent="-342900" algn="just" eaLnBrk="1" hangingPunct="1">
              <a:lnSpc>
                <a:spcPct val="80000"/>
              </a:lnSpc>
              <a:spcBef>
                <a:spcPct val="10000"/>
              </a:spcBef>
              <a:buSzPct val="100000"/>
              <a:buBlip>
                <a:blip r:embed="rId2"/>
              </a:buBlip>
              <a:defRPr/>
            </a:pPr>
            <a:endParaRPr lang="en-US" sz="2200" dirty="0">
              <a:solidFill>
                <a:schemeClr val="bg2"/>
              </a:solidFill>
              <a:latin typeface="Calibri"/>
              <a:cs typeface="Calibri"/>
            </a:endParaRPr>
          </a:p>
          <a:p>
            <a:pPr marL="342900" indent="-342900" algn="just" eaLnBrk="1" hangingPunct="1">
              <a:lnSpc>
                <a:spcPct val="80000"/>
              </a:lnSpc>
              <a:spcBef>
                <a:spcPct val="10000"/>
              </a:spcBef>
              <a:buSzPct val="100000"/>
              <a:buBlip>
                <a:blip r:embed="rId2"/>
              </a:buBlip>
              <a:defRPr/>
            </a:pPr>
            <a:r>
              <a:rPr lang="en-US" sz="2200" dirty="0">
                <a:solidFill>
                  <a:schemeClr val="bg2"/>
                </a:solidFill>
                <a:latin typeface="Calibri"/>
                <a:cs typeface="Calibri"/>
              </a:rPr>
              <a:t>Synergy </a:t>
            </a:r>
          </a:p>
          <a:p>
            <a:pPr marL="342900" indent="-342900" algn="just" eaLnBrk="1" hangingPunct="1">
              <a:lnSpc>
                <a:spcPct val="80000"/>
              </a:lnSpc>
              <a:spcBef>
                <a:spcPct val="10000"/>
              </a:spcBef>
              <a:buSzPct val="100000"/>
              <a:buBlip>
                <a:blip r:embed="rId2"/>
              </a:buBlip>
              <a:defRPr/>
            </a:pPr>
            <a:endParaRPr lang="en-US" sz="2200" dirty="0">
              <a:solidFill>
                <a:schemeClr val="bg2"/>
              </a:solidFill>
              <a:latin typeface="Calibri"/>
              <a:cs typeface="Calibri"/>
            </a:endParaRPr>
          </a:p>
          <a:p>
            <a:pPr marL="342900" indent="-342900" algn="just" eaLnBrk="1" hangingPunct="1">
              <a:lnSpc>
                <a:spcPct val="80000"/>
              </a:lnSpc>
              <a:spcBef>
                <a:spcPct val="10000"/>
              </a:spcBef>
              <a:buSzPct val="100000"/>
              <a:buBlip>
                <a:blip r:embed="rId2"/>
              </a:buBlip>
              <a:defRPr/>
            </a:pPr>
            <a:r>
              <a:rPr lang="en-US" sz="2200" dirty="0">
                <a:solidFill>
                  <a:schemeClr val="bg2"/>
                </a:solidFill>
                <a:latin typeface="Calibri"/>
                <a:cs typeface="Calibri"/>
              </a:rPr>
              <a:t>Keeping pace with the changing environment – Automation, Better Infrastructure</a:t>
            </a:r>
          </a:p>
        </p:txBody>
      </p:sp>
      <p:cxnSp>
        <p:nvCxnSpPr>
          <p:cNvPr id="9" name="Straight Connector 8"/>
          <p:cNvCxnSpPr/>
          <p:nvPr/>
        </p:nvCxnSpPr>
        <p:spPr bwMode="auto">
          <a:xfrm>
            <a:off x="990600" y="2590800"/>
            <a:ext cx="1143000" cy="0"/>
          </a:xfrm>
          <a:prstGeom prst="line">
            <a:avLst/>
          </a:prstGeom>
          <a:solidFill>
            <a:schemeClr val="accent1"/>
          </a:solidFill>
          <a:ln w="9525" cap="flat" cmpd="sng" algn="ctr">
            <a:solidFill>
              <a:srgbClr val="008000"/>
            </a:solidFill>
            <a:prstDash val="solid"/>
            <a:round/>
            <a:headEnd type="none" w="med" len="med"/>
            <a:tailEnd type="none" w="med" len="med"/>
          </a:ln>
          <a:effectLst/>
        </p:spPr>
      </p:cxnSp>
      <p:cxnSp>
        <p:nvCxnSpPr>
          <p:cNvPr id="11" name="Straight Connector 10"/>
          <p:cNvCxnSpPr/>
          <p:nvPr/>
        </p:nvCxnSpPr>
        <p:spPr bwMode="auto">
          <a:xfrm>
            <a:off x="990600" y="4038600"/>
            <a:ext cx="1143000" cy="0"/>
          </a:xfrm>
          <a:prstGeom prst="line">
            <a:avLst/>
          </a:prstGeom>
          <a:solidFill>
            <a:schemeClr val="accent1"/>
          </a:solidFill>
          <a:ln w="9525" cap="flat" cmpd="sng" algn="ctr">
            <a:solidFill>
              <a:srgbClr val="008000"/>
            </a:solidFill>
            <a:prstDash val="solid"/>
            <a:round/>
            <a:headEnd type="none" w="med" len="med"/>
            <a:tailEnd type="none" w="med" len="med"/>
          </a:ln>
          <a:effectLst/>
        </p:spPr>
      </p:cxnSp>
      <p:cxnSp>
        <p:nvCxnSpPr>
          <p:cNvPr id="12" name="Straight Connector 11"/>
          <p:cNvCxnSpPr/>
          <p:nvPr/>
        </p:nvCxnSpPr>
        <p:spPr bwMode="auto">
          <a:xfrm>
            <a:off x="990600" y="4648200"/>
            <a:ext cx="1143000" cy="0"/>
          </a:xfrm>
          <a:prstGeom prst="line">
            <a:avLst/>
          </a:prstGeom>
          <a:solidFill>
            <a:schemeClr val="accent1"/>
          </a:solidFill>
          <a:ln w="9525" cap="flat" cmpd="sng" algn="ctr">
            <a:solidFill>
              <a:srgbClr val="008000"/>
            </a:solidFill>
            <a:prstDash val="solid"/>
            <a:round/>
            <a:headEnd type="none" w="med" len="med"/>
            <a:tailEnd type="none" w="med" len="med"/>
          </a:ln>
          <a:effectLst/>
        </p:spPr>
      </p:cxnSp>
      <p:cxnSp>
        <p:nvCxnSpPr>
          <p:cNvPr id="13" name="Straight Connector 12"/>
          <p:cNvCxnSpPr/>
          <p:nvPr/>
        </p:nvCxnSpPr>
        <p:spPr bwMode="auto">
          <a:xfrm>
            <a:off x="990600" y="5257800"/>
            <a:ext cx="1143000" cy="0"/>
          </a:xfrm>
          <a:prstGeom prst="line">
            <a:avLst/>
          </a:prstGeom>
          <a:solidFill>
            <a:schemeClr val="accent1"/>
          </a:solidFill>
          <a:ln w="9525" cap="flat" cmpd="sng" algn="ctr">
            <a:solidFill>
              <a:srgbClr val="008000"/>
            </a:solidFill>
            <a:prstDash val="solid"/>
            <a:round/>
            <a:headEnd type="none" w="med" len="med"/>
            <a:tailEnd type="none" w="med" len="med"/>
          </a:ln>
          <a:effectLst/>
        </p:spPr>
      </p:cxnSp>
    </p:spTree>
    <p:extLst>
      <p:ext uri="{BB962C8B-B14F-4D97-AF65-F5344CB8AC3E}">
        <p14:creationId xmlns:p14="http://schemas.microsoft.com/office/powerpoint/2010/main" val="23768248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A20C9229-468A-4B77-9FD1-A851FA028C08}" type="slidenum">
              <a:rPr lang="en-US" smtClean="0"/>
              <a:pPr>
                <a:defRPr/>
              </a:pPr>
              <a:t>22</a:t>
            </a:fld>
            <a:endParaRPr lang="en-US"/>
          </a:p>
        </p:txBody>
      </p:sp>
      <p:sp>
        <p:nvSpPr>
          <p:cNvPr id="7" name="Rectangle 2"/>
          <p:cNvSpPr txBox="1">
            <a:spLocks noRot="1" noChangeArrowheads="1"/>
          </p:cNvSpPr>
          <p:nvPr/>
        </p:nvSpPr>
        <p:spPr>
          <a:xfrm>
            <a:off x="457200" y="198438"/>
            <a:ext cx="8229600" cy="639762"/>
          </a:xfrm>
          <a:prstGeom prst="rect">
            <a:avLst/>
          </a:prstGeom>
        </p:spPr>
        <p:txBody>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a:lstStyle>
          <a:p>
            <a:pPr algn="l" eaLnBrk="1" hangingPunct="1">
              <a:lnSpc>
                <a:spcPct val="80000"/>
              </a:lnSpc>
              <a:defRPr/>
            </a:pPr>
            <a:r>
              <a:rPr lang="en-US" sz="3600" b="0" dirty="0">
                <a:solidFill>
                  <a:schemeClr val="bg2"/>
                </a:solidFill>
                <a:effectLst/>
                <a:latin typeface="Calibri"/>
                <a:cs typeface="Calibri"/>
              </a:rPr>
              <a:t>Credit Strength</a:t>
            </a:r>
            <a:endParaRPr lang="en-US" sz="3600" b="0" dirty="0" smtClean="0">
              <a:solidFill>
                <a:schemeClr val="bg2"/>
              </a:solidFill>
              <a:effectLst/>
              <a:latin typeface="Calibri"/>
              <a:cs typeface="Calibri"/>
            </a:endParaRPr>
          </a:p>
        </p:txBody>
      </p:sp>
      <p:sp>
        <p:nvSpPr>
          <p:cNvPr id="8" name="Rectangle 4"/>
          <p:cNvSpPr>
            <a:spLocks noChangeArrowheads="1"/>
          </p:cNvSpPr>
          <p:nvPr/>
        </p:nvSpPr>
        <p:spPr bwMode="auto">
          <a:xfrm>
            <a:off x="533400" y="1371600"/>
            <a:ext cx="8153400" cy="3342453"/>
          </a:xfrm>
          <a:prstGeom prst="rect">
            <a:avLst/>
          </a:prstGeom>
          <a:noFill/>
          <a:ln w="9525">
            <a:noFill/>
            <a:miter lim="800000"/>
            <a:headEnd/>
            <a:tailEnd/>
          </a:ln>
        </p:spPr>
        <p:txBody>
          <a:bodyPr wrap="square">
            <a:spAutoFit/>
          </a:bodyPr>
          <a:lstStyle/>
          <a:p>
            <a:pPr marL="342900" indent="-342900" algn="just" eaLnBrk="1" hangingPunct="1">
              <a:spcBef>
                <a:spcPct val="10000"/>
              </a:spcBef>
              <a:buSzPct val="100000"/>
              <a:buBlip>
                <a:blip r:embed="rId2"/>
              </a:buBlip>
              <a:defRPr/>
            </a:pPr>
            <a:r>
              <a:rPr lang="en-US" sz="2200" dirty="0" smtClean="0">
                <a:solidFill>
                  <a:schemeClr val="bg2"/>
                </a:solidFill>
                <a:latin typeface="Calibri"/>
                <a:cs typeface="Calibri"/>
              </a:rPr>
              <a:t>Healthy </a:t>
            </a:r>
            <a:r>
              <a:rPr lang="en-US" sz="2200" dirty="0">
                <a:solidFill>
                  <a:schemeClr val="bg2"/>
                </a:solidFill>
                <a:latin typeface="Calibri"/>
                <a:cs typeface="Calibri"/>
              </a:rPr>
              <a:t>profitability with strong cash generations from operations.</a:t>
            </a:r>
          </a:p>
          <a:p>
            <a:pPr marL="342900" indent="-342900" algn="just" eaLnBrk="1" hangingPunct="1">
              <a:spcBef>
                <a:spcPct val="10000"/>
              </a:spcBef>
              <a:buSzPct val="100000"/>
              <a:buBlip>
                <a:blip r:embed="rId2"/>
              </a:buBlip>
              <a:defRPr/>
            </a:pPr>
            <a:endParaRPr lang="en-US" sz="2200" dirty="0">
              <a:solidFill>
                <a:schemeClr val="bg2"/>
              </a:solidFill>
              <a:latin typeface="Calibri"/>
              <a:cs typeface="Calibri"/>
            </a:endParaRPr>
          </a:p>
          <a:p>
            <a:pPr marL="342900" indent="-342900" algn="just" eaLnBrk="1" hangingPunct="1">
              <a:spcBef>
                <a:spcPct val="10000"/>
              </a:spcBef>
              <a:buSzPct val="100000"/>
              <a:buBlip>
                <a:blip r:embed="rId2"/>
              </a:buBlip>
              <a:defRPr/>
            </a:pPr>
            <a:r>
              <a:rPr lang="en-US" sz="2200" dirty="0">
                <a:solidFill>
                  <a:schemeClr val="bg2"/>
                </a:solidFill>
                <a:latin typeface="Calibri"/>
                <a:cs typeface="Calibri"/>
              </a:rPr>
              <a:t>Regained the status of zero debt company.</a:t>
            </a:r>
          </a:p>
          <a:p>
            <a:pPr marL="342900" indent="-342900" algn="just" eaLnBrk="1" hangingPunct="1">
              <a:spcBef>
                <a:spcPct val="10000"/>
              </a:spcBef>
              <a:buSzPct val="100000"/>
              <a:buBlip>
                <a:blip r:embed="rId2"/>
              </a:buBlip>
              <a:defRPr/>
            </a:pPr>
            <a:endParaRPr lang="en-US" sz="2200" dirty="0">
              <a:solidFill>
                <a:schemeClr val="bg2"/>
              </a:solidFill>
              <a:latin typeface="Calibri"/>
              <a:cs typeface="Calibri"/>
            </a:endParaRPr>
          </a:p>
          <a:p>
            <a:pPr marL="342900" indent="-342900" algn="just" eaLnBrk="1" hangingPunct="1">
              <a:spcBef>
                <a:spcPct val="10000"/>
              </a:spcBef>
              <a:buSzPct val="100000"/>
              <a:buBlip>
                <a:blip r:embed="rId2"/>
              </a:buBlip>
              <a:defRPr/>
            </a:pPr>
            <a:r>
              <a:rPr lang="en-US" sz="2200" dirty="0">
                <a:solidFill>
                  <a:schemeClr val="bg2"/>
                </a:solidFill>
                <a:latin typeface="Calibri"/>
                <a:cs typeface="Calibri"/>
              </a:rPr>
              <a:t>Comfortable working capital position.</a:t>
            </a:r>
          </a:p>
          <a:p>
            <a:pPr marL="342900" indent="-342900" algn="just" eaLnBrk="1" hangingPunct="1">
              <a:spcBef>
                <a:spcPct val="10000"/>
              </a:spcBef>
              <a:buSzPct val="100000"/>
              <a:buBlip>
                <a:blip r:embed="rId2"/>
              </a:buBlip>
              <a:defRPr/>
            </a:pPr>
            <a:endParaRPr lang="en-US" sz="2200" dirty="0">
              <a:solidFill>
                <a:schemeClr val="bg2"/>
              </a:solidFill>
              <a:latin typeface="Calibri"/>
              <a:cs typeface="Calibri"/>
            </a:endParaRPr>
          </a:p>
          <a:p>
            <a:pPr marL="342900" indent="-342900" algn="just" eaLnBrk="1" hangingPunct="1">
              <a:spcBef>
                <a:spcPct val="10000"/>
              </a:spcBef>
              <a:buSzPct val="100000"/>
              <a:buBlip>
                <a:blip r:embed="rId2"/>
              </a:buBlip>
              <a:defRPr/>
            </a:pPr>
            <a:r>
              <a:rPr lang="en-US" sz="2200" dirty="0">
                <a:solidFill>
                  <a:schemeClr val="bg2"/>
                </a:solidFill>
                <a:latin typeface="Calibri"/>
                <a:cs typeface="Calibri"/>
              </a:rPr>
              <a:t>ICRA Limited (An associate of Moody’s Investors Service</a:t>
            </a:r>
            <a:r>
              <a:rPr lang="en-US" sz="2200" dirty="0" smtClean="0">
                <a:solidFill>
                  <a:schemeClr val="bg2"/>
                </a:solidFill>
                <a:latin typeface="Calibri"/>
                <a:cs typeface="Calibri"/>
              </a:rPr>
              <a:t>) has </a:t>
            </a:r>
            <a:r>
              <a:rPr lang="en-US" sz="2200" dirty="0">
                <a:solidFill>
                  <a:schemeClr val="bg2"/>
                </a:solidFill>
                <a:latin typeface="Calibri"/>
                <a:cs typeface="Calibri"/>
              </a:rPr>
              <a:t>reaffirmed highest credit ratings of AAA (Stable) for term loan and A1+ for short term loan. </a:t>
            </a:r>
          </a:p>
        </p:txBody>
      </p:sp>
      <p:cxnSp>
        <p:nvCxnSpPr>
          <p:cNvPr id="9" name="Straight Connector 8"/>
          <p:cNvCxnSpPr/>
          <p:nvPr/>
        </p:nvCxnSpPr>
        <p:spPr bwMode="auto">
          <a:xfrm>
            <a:off x="990600" y="2743200"/>
            <a:ext cx="1143000" cy="0"/>
          </a:xfrm>
          <a:prstGeom prst="line">
            <a:avLst/>
          </a:prstGeom>
          <a:solidFill>
            <a:schemeClr val="accent1"/>
          </a:solidFill>
          <a:ln w="9525" cap="flat" cmpd="sng" algn="ctr">
            <a:solidFill>
              <a:srgbClr val="008000"/>
            </a:solidFill>
            <a:prstDash val="solid"/>
            <a:round/>
            <a:headEnd type="none" w="med" len="med"/>
            <a:tailEnd type="none" w="med" len="med"/>
          </a:ln>
          <a:effectLst/>
        </p:spPr>
      </p:cxnSp>
      <p:cxnSp>
        <p:nvCxnSpPr>
          <p:cNvPr id="11" name="Straight Connector 10"/>
          <p:cNvCxnSpPr/>
          <p:nvPr/>
        </p:nvCxnSpPr>
        <p:spPr bwMode="auto">
          <a:xfrm>
            <a:off x="990600" y="3429000"/>
            <a:ext cx="1143000" cy="0"/>
          </a:xfrm>
          <a:prstGeom prst="line">
            <a:avLst/>
          </a:prstGeom>
          <a:solidFill>
            <a:schemeClr val="accent1"/>
          </a:solidFill>
          <a:ln w="9525" cap="flat" cmpd="sng" algn="ctr">
            <a:solidFill>
              <a:srgbClr val="008000"/>
            </a:solidFill>
            <a:prstDash val="solid"/>
            <a:round/>
            <a:headEnd type="none" w="med" len="med"/>
            <a:tailEnd type="none" w="med" len="med"/>
          </a:ln>
          <a:effectLst/>
        </p:spPr>
      </p:cxnSp>
      <p:cxnSp>
        <p:nvCxnSpPr>
          <p:cNvPr id="13" name="Straight Connector 12"/>
          <p:cNvCxnSpPr/>
          <p:nvPr/>
        </p:nvCxnSpPr>
        <p:spPr bwMode="auto">
          <a:xfrm>
            <a:off x="990600" y="1981200"/>
            <a:ext cx="1143000" cy="0"/>
          </a:xfrm>
          <a:prstGeom prst="line">
            <a:avLst/>
          </a:prstGeom>
          <a:solidFill>
            <a:schemeClr val="accent1"/>
          </a:solidFill>
          <a:ln w="9525" cap="flat" cmpd="sng" algn="ctr">
            <a:solidFill>
              <a:srgbClr val="008000"/>
            </a:solidFill>
            <a:prstDash val="solid"/>
            <a:round/>
            <a:headEnd type="none" w="med" len="med"/>
            <a:tailEnd type="none" w="med" len="med"/>
          </a:ln>
          <a:effectLst/>
        </p:spPr>
      </p:cxnSp>
    </p:spTree>
    <p:extLst>
      <p:ext uri="{BB962C8B-B14F-4D97-AF65-F5344CB8AC3E}">
        <p14:creationId xmlns:p14="http://schemas.microsoft.com/office/powerpoint/2010/main" val="31613525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A20C9229-468A-4B77-9FD1-A851FA028C08}" type="slidenum">
              <a:rPr lang="en-US" smtClean="0"/>
              <a:pPr>
                <a:defRPr/>
              </a:pPr>
              <a:t>23</a:t>
            </a:fld>
            <a:endParaRPr lang="en-US"/>
          </a:p>
        </p:txBody>
      </p:sp>
      <p:sp>
        <p:nvSpPr>
          <p:cNvPr id="7" name="Rectangle 2"/>
          <p:cNvSpPr txBox="1">
            <a:spLocks noRot="1" noChangeArrowheads="1"/>
          </p:cNvSpPr>
          <p:nvPr/>
        </p:nvSpPr>
        <p:spPr>
          <a:xfrm>
            <a:off x="457200" y="198438"/>
            <a:ext cx="8229600" cy="639762"/>
          </a:xfrm>
          <a:prstGeom prst="rect">
            <a:avLst/>
          </a:prstGeom>
        </p:spPr>
        <p:txBody>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a:lstStyle>
          <a:p>
            <a:pPr algn="l" eaLnBrk="1" hangingPunct="1">
              <a:lnSpc>
                <a:spcPct val="80000"/>
              </a:lnSpc>
              <a:defRPr/>
            </a:pPr>
            <a:r>
              <a:rPr lang="en-US" sz="3600" b="0" dirty="0">
                <a:solidFill>
                  <a:schemeClr val="bg2"/>
                </a:solidFill>
                <a:effectLst/>
                <a:latin typeface="Calibri"/>
                <a:cs typeface="Calibri"/>
              </a:rPr>
              <a:t>Risks &amp; Mitigations</a:t>
            </a:r>
            <a:endParaRPr lang="en-US" sz="3600" b="0" dirty="0" smtClean="0">
              <a:solidFill>
                <a:schemeClr val="bg2"/>
              </a:solidFill>
              <a:effectLst/>
              <a:latin typeface="Calibri"/>
              <a:cs typeface="Calibri"/>
            </a:endParaRPr>
          </a:p>
        </p:txBody>
      </p:sp>
      <p:sp>
        <p:nvSpPr>
          <p:cNvPr id="8" name="Rectangle 4"/>
          <p:cNvSpPr>
            <a:spLocks noChangeArrowheads="1"/>
          </p:cNvSpPr>
          <p:nvPr/>
        </p:nvSpPr>
        <p:spPr bwMode="auto">
          <a:xfrm>
            <a:off x="533400" y="1371600"/>
            <a:ext cx="8153400" cy="4391971"/>
          </a:xfrm>
          <a:prstGeom prst="rect">
            <a:avLst/>
          </a:prstGeom>
          <a:noFill/>
          <a:ln w="9525">
            <a:noFill/>
            <a:miter lim="800000"/>
            <a:headEnd/>
            <a:tailEnd/>
          </a:ln>
        </p:spPr>
        <p:txBody>
          <a:bodyPr wrap="square">
            <a:spAutoFit/>
          </a:bodyPr>
          <a:lstStyle/>
          <a:p>
            <a:pPr algn="just" eaLnBrk="1" hangingPunct="1">
              <a:spcBef>
                <a:spcPct val="10000"/>
              </a:spcBef>
              <a:buSzPct val="100000"/>
              <a:defRPr/>
            </a:pPr>
            <a:r>
              <a:rPr lang="en-US" sz="2200" b="1" dirty="0">
                <a:solidFill>
                  <a:schemeClr val="bg2"/>
                </a:solidFill>
                <a:latin typeface="Calibri"/>
                <a:cs typeface="Calibri"/>
              </a:rPr>
              <a:t>Gas price </a:t>
            </a:r>
          </a:p>
          <a:p>
            <a:pPr marL="342900" indent="-342900" algn="just" eaLnBrk="1" hangingPunct="1">
              <a:spcBef>
                <a:spcPct val="10000"/>
              </a:spcBef>
              <a:buSzPct val="100000"/>
              <a:buBlip>
                <a:blip r:embed="rId2"/>
              </a:buBlip>
              <a:defRPr/>
            </a:pPr>
            <a:r>
              <a:rPr lang="en-US" sz="2200" dirty="0">
                <a:solidFill>
                  <a:schemeClr val="bg2"/>
                </a:solidFill>
                <a:latin typeface="Calibri"/>
                <a:cs typeface="Calibri"/>
              </a:rPr>
              <a:t>CNG &amp; PNG-Residential prices remains competitive vis-à-vis petrol and </a:t>
            </a:r>
            <a:r>
              <a:rPr lang="en-US" sz="2200" dirty="0" err="1">
                <a:solidFill>
                  <a:schemeClr val="bg2"/>
                </a:solidFill>
                <a:latin typeface="Calibri"/>
                <a:cs typeface="Calibri"/>
              </a:rPr>
              <a:t>subsidised</a:t>
            </a:r>
            <a:r>
              <a:rPr lang="en-US" sz="2200" dirty="0">
                <a:solidFill>
                  <a:schemeClr val="bg2"/>
                </a:solidFill>
                <a:latin typeface="Calibri"/>
                <a:cs typeface="Calibri"/>
              </a:rPr>
              <a:t> LPG in view of  allocation of domestic gas</a:t>
            </a:r>
          </a:p>
          <a:p>
            <a:pPr marL="342900" indent="-342900" algn="just" eaLnBrk="1" hangingPunct="1">
              <a:spcBef>
                <a:spcPct val="10000"/>
              </a:spcBef>
              <a:buSzPct val="100000"/>
              <a:buBlip>
                <a:blip r:embed="rId2"/>
              </a:buBlip>
              <a:defRPr/>
            </a:pPr>
            <a:r>
              <a:rPr lang="en-US" sz="2200" dirty="0">
                <a:solidFill>
                  <a:schemeClr val="bg2"/>
                </a:solidFill>
                <a:latin typeface="Calibri"/>
                <a:cs typeface="Calibri"/>
              </a:rPr>
              <a:t>Spot/short term gas is purchased to reduce the weighted average cost of gas for I/C segment.</a:t>
            </a:r>
          </a:p>
          <a:p>
            <a:pPr marL="342900" indent="-342900" algn="just" eaLnBrk="1" hangingPunct="1">
              <a:spcBef>
                <a:spcPct val="10000"/>
              </a:spcBef>
              <a:buSzPct val="100000"/>
              <a:buBlip>
                <a:blip r:embed="rId2"/>
              </a:buBlip>
              <a:defRPr/>
            </a:pPr>
            <a:endParaRPr lang="en-US" sz="2200" dirty="0">
              <a:solidFill>
                <a:schemeClr val="bg2"/>
              </a:solidFill>
              <a:latin typeface="Calibri"/>
              <a:cs typeface="Calibri"/>
            </a:endParaRPr>
          </a:p>
          <a:p>
            <a:pPr algn="just" eaLnBrk="1" hangingPunct="1">
              <a:spcBef>
                <a:spcPct val="10000"/>
              </a:spcBef>
              <a:buSzPct val="100000"/>
              <a:defRPr/>
            </a:pPr>
            <a:r>
              <a:rPr lang="en-US" sz="2200" b="1" dirty="0">
                <a:solidFill>
                  <a:schemeClr val="bg2"/>
                </a:solidFill>
                <a:latin typeface="Calibri"/>
                <a:cs typeface="Calibri"/>
              </a:rPr>
              <a:t>Sourcing of gas</a:t>
            </a:r>
          </a:p>
          <a:p>
            <a:pPr marL="342900" indent="-342900" algn="just" eaLnBrk="1" hangingPunct="1">
              <a:spcBef>
                <a:spcPct val="10000"/>
              </a:spcBef>
              <a:buSzPct val="100000"/>
              <a:buBlip>
                <a:blip r:embed="rId2"/>
              </a:buBlip>
              <a:defRPr/>
            </a:pPr>
            <a:r>
              <a:rPr lang="en-US" sz="2200" dirty="0">
                <a:solidFill>
                  <a:schemeClr val="bg2"/>
                </a:solidFill>
                <a:latin typeface="Calibri"/>
                <a:cs typeface="Calibri"/>
              </a:rPr>
              <a:t>Firm allocation from Govt. of India for domestic gas –buying from GAIL.</a:t>
            </a:r>
          </a:p>
          <a:p>
            <a:pPr marL="342900" indent="-342900" algn="just" eaLnBrk="1" hangingPunct="1">
              <a:spcBef>
                <a:spcPct val="10000"/>
              </a:spcBef>
              <a:buSzPct val="100000"/>
              <a:buBlip>
                <a:blip r:embed="rId2"/>
              </a:buBlip>
              <a:defRPr/>
            </a:pPr>
            <a:r>
              <a:rPr lang="en-US" sz="2200" dirty="0">
                <a:solidFill>
                  <a:schemeClr val="bg2"/>
                </a:solidFill>
                <a:latin typeface="Calibri"/>
                <a:cs typeface="Calibri"/>
              </a:rPr>
              <a:t>Buying  Long term TRLNG gas from GAIL/BPCL</a:t>
            </a:r>
          </a:p>
          <a:p>
            <a:pPr marL="342900" indent="-342900" algn="just" eaLnBrk="1" hangingPunct="1">
              <a:spcBef>
                <a:spcPct val="10000"/>
              </a:spcBef>
              <a:buSzPct val="100000"/>
              <a:buBlip>
                <a:blip r:embed="rId2"/>
              </a:buBlip>
              <a:defRPr/>
            </a:pPr>
            <a:r>
              <a:rPr lang="en-US" sz="2200" dirty="0">
                <a:solidFill>
                  <a:schemeClr val="bg2"/>
                </a:solidFill>
                <a:latin typeface="Calibri"/>
                <a:cs typeface="Calibri"/>
              </a:rPr>
              <a:t>Buying short term gas from the open market i.e. IOCL, GSPCL &amp; Shell etc</a:t>
            </a:r>
            <a:r>
              <a:rPr lang="en-US" sz="2200" dirty="0" smtClean="0">
                <a:solidFill>
                  <a:schemeClr val="bg2"/>
                </a:solidFill>
                <a:latin typeface="Calibri"/>
                <a:cs typeface="Calibri"/>
              </a:rPr>
              <a:t>.</a:t>
            </a:r>
            <a:endParaRPr lang="en-US" sz="2200" dirty="0">
              <a:solidFill>
                <a:schemeClr val="bg2"/>
              </a:solidFill>
              <a:latin typeface="Calibri"/>
              <a:cs typeface="Calibri"/>
            </a:endParaRPr>
          </a:p>
        </p:txBody>
      </p:sp>
      <p:cxnSp>
        <p:nvCxnSpPr>
          <p:cNvPr id="11" name="Straight Connector 10"/>
          <p:cNvCxnSpPr/>
          <p:nvPr/>
        </p:nvCxnSpPr>
        <p:spPr bwMode="auto">
          <a:xfrm>
            <a:off x="609600" y="3429000"/>
            <a:ext cx="1524000" cy="0"/>
          </a:xfrm>
          <a:prstGeom prst="line">
            <a:avLst/>
          </a:prstGeom>
          <a:solidFill>
            <a:schemeClr val="accent1"/>
          </a:solidFill>
          <a:ln w="9525" cap="flat" cmpd="sng" algn="ctr">
            <a:solidFill>
              <a:srgbClr val="008000"/>
            </a:solidFill>
            <a:prstDash val="solid"/>
            <a:round/>
            <a:headEnd type="none" w="med" len="med"/>
            <a:tailEnd type="none" w="med" len="med"/>
          </a:ln>
          <a:effectLst/>
        </p:spPr>
      </p:cxnSp>
    </p:spTree>
    <p:extLst>
      <p:ext uri="{BB962C8B-B14F-4D97-AF65-F5344CB8AC3E}">
        <p14:creationId xmlns:p14="http://schemas.microsoft.com/office/powerpoint/2010/main" val="7750696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A20C9229-468A-4B77-9FD1-A851FA028C08}" type="slidenum">
              <a:rPr lang="en-US" smtClean="0"/>
              <a:pPr>
                <a:defRPr/>
              </a:pPr>
              <a:t>24</a:t>
            </a:fld>
            <a:endParaRPr lang="en-US"/>
          </a:p>
        </p:txBody>
      </p:sp>
      <p:sp>
        <p:nvSpPr>
          <p:cNvPr id="7" name="Rectangle 2"/>
          <p:cNvSpPr txBox="1">
            <a:spLocks noRot="1" noChangeArrowheads="1"/>
          </p:cNvSpPr>
          <p:nvPr/>
        </p:nvSpPr>
        <p:spPr>
          <a:xfrm>
            <a:off x="457200" y="198438"/>
            <a:ext cx="8229600" cy="639762"/>
          </a:xfrm>
          <a:prstGeom prst="rect">
            <a:avLst/>
          </a:prstGeom>
        </p:spPr>
        <p:txBody>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a:lstStyle>
          <a:p>
            <a:pPr algn="l" eaLnBrk="1" hangingPunct="1">
              <a:lnSpc>
                <a:spcPct val="80000"/>
              </a:lnSpc>
              <a:defRPr/>
            </a:pPr>
            <a:r>
              <a:rPr lang="it-IT" sz="3600" b="0" dirty="0">
                <a:solidFill>
                  <a:schemeClr val="bg2"/>
                </a:solidFill>
                <a:effectLst/>
                <a:latin typeface="Calibri"/>
                <a:cs typeface="Calibri"/>
              </a:rPr>
              <a:t>DDA </a:t>
            </a:r>
            <a:r>
              <a:rPr lang="it-IT" sz="3600" b="0" dirty="0" smtClean="0">
                <a:solidFill>
                  <a:schemeClr val="bg2"/>
                </a:solidFill>
                <a:effectLst/>
                <a:latin typeface="Calibri"/>
                <a:cs typeface="Calibri"/>
              </a:rPr>
              <a:t>Case</a:t>
            </a:r>
            <a:endParaRPr lang="en-US" sz="3600" b="0" dirty="0" smtClean="0">
              <a:solidFill>
                <a:schemeClr val="bg2"/>
              </a:solidFill>
              <a:effectLst/>
              <a:latin typeface="Calibri"/>
              <a:cs typeface="Calibri"/>
            </a:endParaRPr>
          </a:p>
        </p:txBody>
      </p:sp>
      <p:sp>
        <p:nvSpPr>
          <p:cNvPr id="8" name="Rectangle 4"/>
          <p:cNvSpPr>
            <a:spLocks noChangeArrowheads="1"/>
          </p:cNvSpPr>
          <p:nvPr/>
        </p:nvSpPr>
        <p:spPr bwMode="auto">
          <a:xfrm>
            <a:off x="533400" y="1371600"/>
            <a:ext cx="8153400" cy="5109091"/>
          </a:xfrm>
          <a:prstGeom prst="rect">
            <a:avLst/>
          </a:prstGeom>
          <a:noFill/>
          <a:ln w="9525">
            <a:noFill/>
            <a:miter lim="800000"/>
            <a:headEnd/>
            <a:tailEnd/>
          </a:ln>
        </p:spPr>
        <p:txBody>
          <a:bodyPr wrap="square">
            <a:spAutoFit/>
          </a:bodyPr>
          <a:lstStyle/>
          <a:p>
            <a:pPr algn="dist" eaLnBrk="1" hangingPunct="1">
              <a:spcBef>
                <a:spcPct val="10000"/>
              </a:spcBef>
              <a:buSzPct val="100000"/>
              <a:defRPr/>
            </a:pPr>
            <a:r>
              <a:rPr lang="en-US" sz="2000" dirty="0">
                <a:solidFill>
                  <a:schemeClr val="bg2"/>
                </a:solidFill>
                <a:latin typeface="Calibri"/>
                <a:cs typeface="Calibri"/>
              </a:rPr>
              <a:t>Delhi Development Authority (DDA) has raised a total demand of </a:t>
            </a:r>
            <a:r>
              <a:rPr lang="en-US" sz="2000" dirty="0" err="1" smtClean="0">
                <a:solidFill>
                  <a:schemeClr val="bg2"/>
                </a:solidFill>
                <a:latin typeface="Calibri"/>
                <a:cs typeface="Calibri"/>
              </a:rPr>
              <a:t>Rs</a:t>
            </a:r>
            <a:r>
              <a:rPr lang="en-US" sz="2000" dirty="0" smtClean="0">
                <a:solidFill>
                  <a:schemeClr val="bg2"/>
                </a:solidFill>
                <a:latin typeface="Calibri"/>
                <a:cs typeface="Calibri"/>
              </a:rPr>
              <a:t>. 155.64 </a:t>
            </a:r>
            <a:r>
              <a:rPr lang="en-US" sz="2000" dirty="0" err="1">
                <a:solidFill>
                  <a:schemeClr val="bg2"/>
                </a:solidFill>
                <a:latin typeface="Calibri"/>
                <a:cs typeface="Calibri"/>
              </a:rPr>
              <a:t>Crore</a:t>
            </a:r>
            <a:r>
              <a:rPr lang="en-US" sz="2000" dirty="0">
                <a:solidFill>
                  <a:schemeClr val="bg2"/>
                </a:solidFill>
                <a:latin typeface="Calibri"/>
                <a:cs typeface="Calibri"/>
              </a:rPr>
              <a:t> during 2013-14  on account of increase in license fees in respect of sites taken by the Company on lease from DDA for setting up CNG stations in Delhi. The increase in license fees was related to the period 1 April 2007 to 31 March 2014. The Company has filed a writ petition on 11 October 2013 before the </a:t>
            </a:r>
            <a:r>
              <a:rPr lang="en-US" sz="2000" dirty="0" err="1">
                <a:solidFill>
                  <a:schemeClr val="bg2"/>
                </a:solidFill>
                <a:latin typeface="Calibri"/>
                <a:cs typeface="Calibri"/>
              </a:rPr>
              <a:t>Hon'ble</a:t>
            </a:r>
            <a:r>
              <a:rPr lang="en-US" sz="2000" dirty="0">
                <a:solidFill>
                  <a:schemeClr val="bg2"/>
                </a:solidFill>
                <a:latin typeface="Calibri"/>
                <a:cs typeface="Calibri"/>
              </a:rPr>
              <a:t> Delhi High Court against the demand raised by DDA as the revised license fees has been increased manifold and made applicable retrospectively from financial year 2007-08. Further, DDA vide communication dated 29 August 2016 has revised the total demand to </a:t>
            </a:r>
            <a:endParaRPr lang="en-US" sz="2000" dirty="0" smtClean="0">
              <a:solidFill>
                <a:schemeClr val="bg2"/>
              </a:solidFill>
              <a:latin typeface="Calibri"/>
              <a:cs typeface="Calibri"/>
            </a:endParaRPr>
          </a:p>
          <a:p>
            <a:pPr algn="just" eaLnBrk="1" hangingPunct="1">
              <a:spcBef>
                <a:spcPct val="10000"/>
              </a:spcBef>
              <a:buSzPct val="100000"/>
              <a:defRPr/>
            </a:pPr>
            <a:r>
              <a:rPr lang="en-US" sz="2000" dirty="0" err="1" smtClean="0">
                <a:solidFill>
                  <a:schemeClr val="bg2"/>
                </a:solidFill>
                <a:latin typeface="Calibri"/>
                <a:cs typeface="Calibri"/>
              </a:rPr>
              <a:t>Rs</a:t>
            </a:r>
            <a:r>
              <a:rPr lang="en-US" sz="2000" dirty="0" smtClean="0">
                <a:solidFill>
                  <a:schemeClr val="bg2"/>
                </a:solidFill>
                <a:latin typeface="Calibri"/>
                <a:cs typeface="Calibri"/>
              </a:rPr>
              <a:t>. 330.73 </a:t>
            </a:r>
            <a:r>
              <a:rPr lang="en-US" sz="2000" dirty="0" err="1">
                <a:solidFill>
                  <a:schemeClr val="bg2"/>
                </a:solidFill>
                <a:latin typeface="Calibri"/>
                <a:cs typeface="Calibri"/>
              </a:rPr>
              <a:t>Crore</a:t>
            </a:r>
            <a:r>
              <a:rPr lang="en-US" sz="2000" dirty="0">
                <a:solidFill>
                  <a:schemeClr val="bg2"/>
                </a:solidFill>
                <a:latin typeface="Calibri"/>
                <a:cs typeface="Calibri"/>
              </a:rPr>
              <a:t> for the period </a:t>
            </a:r>
            <a:r>
              <a:rPr lang="en-US" sz="2000" dirty="0" err="1">
                <a:solidFill>
                  <a:schemeClr val="bg2"/>
                </a:solidFill>
                <a:latin typeface="Calibri"/>
                <a:cs typeface="Calibri"/>
              </a:rPr>
              <a:t>upto</a:t>
            </a:r>
            <a:r>
              <a:rPr lang="en-US" sz="2000" dirty="0">
                <a:solidFill>
                  <a:schemeClr val="bg2"/>
                </a:solidFill>
                <a:latin typeface="Calibri"/>
                <a:cs typeface="Calibri"/>
              </a:rPr>
              <a:t> 31 March 2016.</a:t>
            </a:r>
          </a:p>
          <a:p>
            <a:pPr algn="just" eaLnBrk="1" hangingPunct="1">
              <a:spcBef>
                <a:spcPct val="10000"/>
              </a:spcBef>
              <a:buSzPct val="100000"/>
              <a:defRPr/>
            </a:pPr>
            <a:endParaRPr lang="en-US" sz="2000" dirty="0">
              <a:solidFill>
                <a:schemeClr val="bg2"/>
              </a:solidFill>
              <a:latin typeface="Calibri"/>
              <a:cs typeface="Calibri"/>
            </a:endParaRPr>
          </a:p>
          <a:p>
            <a:pPr algn="just" eaLnBrk="1" hangingPunct="1">
              <a:spcBef>
                <a:spcPct val="10000"/>
              </a:spcBef>
              <a:buSzPct val="100000"/>
              <a:defRPr/>
            </a:pPr>
            <a:r>
              <a:rPr lang="en-US" sz="2000" dirty="0">
                <a:solidFill>
                  <a:schemeClr val="bg2"/>
                </a:solidFill>
                <a:latin typeface="Calibri"/>
                <a:cs typeface="Calibri"/>
              </a:rPr>
              <a:t>The matter is pending in the </a:t>
            </a:r>
            <a:r>
              <a:rPr lang="en-US" sz="2000" dirty="0" err="1">
                <a:solidFill>
                  <a:schemeClr val="bg2"/>
                </a:solidFill>
                <a:latin typeface="Calibri"/>
                <a:cs typeface="Calibri"/>
              </a:rPr>
              <a:t>Hon'ble</a:t>
            </a:r>
            <a:r>
              <a:rPr lang="en-US" sz="2000" dirty="0">
                <a:solidFill>
                  <a:schemeClr val="bg2"/>
                </a:solidFill>
                <a:latin typeface="Calibri"/>
                <a:cs typeface="Calibri"/>
              </a:rPr>
              <a:t> High Court of Delhi and the Company is of the view that such demand is not tenable and accordingly no provision has been made for this demand raised by DDA till 31 March 2016 in the books of accounts.</a:t>
            </a:r>
          </a:p>
          <a:p>
            <a:pPr algn="just" eaLnBrk="1" hangingPunct="1">
              <a:spcBef>
                <a:spcPct val="10000"/>
              </a:spcBef>
              <a:buSzPct val="100000"/>
              <a:defRPr/>
            </a:pPr>
            <a:endParaRPr lang="en-US" sz="2000" dirty="0">
              <a:solidFill>
                <a:schemeClr val="bg2"/>
              </a:solidFill>
              <a:latin typeface="Calibri"/>
              <a:cs typeface="Calibri"/>
            </a:endParaRPr>
          </a:p>
        </p:txBody>
      </p:sp>
      <p:cxnSp>
        <p:nvCxnSpPr>
          <p:cNvPr id="11" name="Straight Connector 10"/>
          <p:cNvCxnSpPr/>
          <p:nvPr/>
        </p:nvCxnSpPr>
        <p:spPr bwMode="auto">
          <a:xfrm>
            <a:off x="609600" y="4648200"/>
            <a:ext cx="1524000" cy="0"/>
          </a:xfrm>
          <a:prstGeom prst="line">
            <a:avLst/>
          </a:prstGeom>
          <a:solidFill>
            <a:schemeClr val="accent1"/>
          </a:solidFill>
          <a:ln w="9525" cap="flat" cmpd="sng" algn="ctr">
            <a:solidFill>
              <a:srgbClr val="008000"/>
            </a:solidFill>
            <a:prstDash val="solid"/>
            <a:round/>
            <a:headEnd type="none" w="med" len="med"/>
            <a:tailEnd type="none" w="med" len="med"/>
          </a:ln>
          <a:effectLst/>
        </p:spPr>
      </p:cxnSp>
    </p:spTree>
    <p:extLst>
      <p:ext uri="{BB962C8B-B14F-4D97-AF65-F5344CB8AC3E}">
        <p14:creationId xmlns:p14="http://schemas.microsoft.com/office/powerpoint/2010/main" val="18356257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A20C9229-468A-4B77-9FD1-A851FA028C08}" type="slidenum">
              <a:rPr lang="en-US" smtClean="0"/>
              <a:pPr>
                <a:defRPr/>
              </a:pPr>
              <a:t>25</a:t>
            </a:fld>
            <a:endParaRPr lang="en-US"/>
          </a:p>
        </p:txBody>
      </p:sp>
      <p:sp>
        <p:nvSpPr>
          <p:cNvPr id="7" name="Rectangle 2"/>
          <p:cNvSpPr txBox="1">
            <a:spLocks noRot="1" noChangeArrowheads="1"/>
          </p:cNvSpPr>
          <p:nvPr/>
        </p:nvSpPr>
        <p:spPr>
          <a:xfrm>
            <a:off x="457200" y="198438"/>
            <a:ext cx="8229600" cy="639762"/>
          </a:xfrm>
          <a:prstGeom prst="rect">
            <a:avLst/>
          </a:prstGeom>
        </p:spPr>
        <p:txBody>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a:lstStyle>
          <a:p>
            <a:pPr algn="l" eaLnBrk="1" hangingPunct="1">
              <a:lnSpc>
                <a:spcPct val="80000"/>
              </a:lnSpc>
              <a:defRPr/>
            </a:pPr>
            <a:r>
              <a:rPr lang="en-US" sz="3600" b="0" dirty="0">
                <a:solidFill>
                  <a:schemeClr val="bg2"/>
                </a:solidFill>
                <a:effectLst/>
                <a:latin typeface="Calibri"/>
                <a:cs typeface="Calibri"/>
              </a:rPr>
              <a:t>Safe Harbor Statement</a:t>
            </a:r>
            <a:endParaRPr lang="en-US" sz="3600" b="0" dirty="0" smtClean="0">
              <a:solidFill>
                <a:schemeClr val="bg2"/>
              </a:solidFill>
              <a:effectLst/>
              <a:latin typeface="Calibri"/>
              <a:cs typeface="Calibri"/>
            </a:endParaRPr>
          </a:p>
        </p:txBody>
      </p:sp>
      <p:sp>
        <p:nvSpPr>
          <p:cNvPr id="8" name="Rectangle 4"/>
          <p:cNvSpPr>
            <a:spLocks noChangeArrowheads="1"/>
          </p:cNvSpPr>
          <p:nvPr/>
        </p:nvSpPr>
        <p:spPr bwMode="auto">
          <a:xfrm>
            <a:off x="533400" y="1371600"/>
            <a:ext cx="8153400" cy="4290405"/>
          </a:xfrm>
          <a:prstGeom prst="rect">
            <a:avLst/>
          </a:prstGeom>
          <a:noFill/>
          <a:ln w="9525">
            <a:noFill/>
            <a:miter lim="800000"/>
            <a:headEnd/>
            <a:tailEnd/>
          </a:ln>
        </p:spPr>
        <p:txBody>
          <a:bodyPr wrap="square">
            <a:spAutoFit/>
          </a:bodyPr>
          <a:lstStyle/>
          <a:p>
            <a:pPr marL="342900" indent="-342900" algn="just" eaLnBrk="1" hangingPunct="1">
              <a:spcBef>
                <a:spcPct val="10000"/>
              </a:spcBef>
              <a:buSzPct val="100000"/>
              <a:buBlip>
                <a:blip r:embed="rId2"/>
              </a:buBlip>
              <a:defRPr/>
            </a:pPr>
            <a:r>
              <a:rPr lang="en-US" sz="2200" dirty="0">
                <a:solidFill>
                  <a:schemeClr val="bg2"/>
                </a:solidFill>
                <a:latin typeface="Calibri"/>
                <a:cs typeface="Calibri"/>
              </a:rPr>
              <a:t>This presentation has been prepared by </a:t>
            </a:r>
            <a:r>
              <a:rPr lang="en-US" sz="2200" dirty="0" err="1">
                <a:solidFill>
                  <a:schemeClr val="bg2"/>
                </a:solidFill>
                <a:latin typeface="Calibri"/>
                <a:cs typeface="Calibri"/>
              </a:rPr>
              <a:t>Indraprastha</a:t>
            </a:r>
            <a:r>
              <a:rPr lang="en-US" sz="2200" dirty="0">
                <a:solidFill>
                  <a:schemeClr val="bg2"/>
                </a:solidFill>
                <a:latin typeface="Calibri"/>
                <a:cs typeface="Calibri"/>
              </a:rPr>
              <a:t> Gas Limited solely for providing information about the company.</a:t>
            </a:r>
          </a:p>
          <a:p>
            <a:pPr marL="342900" indent="-342900" algn="just" eaLnBrk="1" hangingPunct="1">
              <a:spcBef>
                <a:spcPct val="10000"/>
              </a:spcBef>
              <a:buSzPct val="100000"/>
              <a:buBlip>
                <a:blip r:embed="rId2"/>
              </a:buBlip>
              <a:defRPr/>
            </a:pPr>
            <a:endParaRPr lang="en-US" sz="2200" dirty="0">
              <a:solidFill>
                <a:schemeClr val="bg2"/>
              </a:solidFill>
              <a:latin typeface="Calibri"/>
              <a:cs typeface="Calibri"/>
            </a:endParaRPr>
          </a:p>
          <a:p>
            <a:pPr marL="342900" indent="-342900" algn="just" eaLnBrk="1" hangingPunct="1">
              <a:spcBef>
                <a:spcPct val="10000"/>
              </a:spcBef>
              <a:buSzPct val="100000"/>
              <a:buBlip>
                <a:blip r:embed="rId2"/>
              </a:buBlip>
              <a:defRPr/>
            </a:pPr>
            <a:r>
              <a:rPr lang="en-US" sz="2200" dirty="0">
                <a:solidFill>
                  <a:schemeClr val="bg2"/>
                </a:solidFill>
                <a:latin typeface="Calibri"/>
                <a:cs typeface="Calibri"/>
              </a:rPr>
              <a:t>The information contained in this presentation is for general information purposes only, without regard to specific objectives, financial situations and needs of any particular person. Company do not accept any liability whatsoever, direct or indirect, that may arise from the use of the information herein.</a:t>
            </a:r>
          </a:p>
          <a:p>
            <a:pPr marL="342900" indent="-342900" algn="just" eaLnBrk="1" hangingPunct="1">
              <a:spcBef>
                <a:spcPct val="10000"/>
              </a:spcBef>
              <a:buSzPct val="100000"/>
              <a:buBlip>
                <a:blip r:embed="rId2"/>
              </a:buBlip>
              <a:defRPr/>
            </a:pPr>
            <a:endParaRPr lang="en-US" sz="2200" dirty="0">
              <a:solidFill>
                <a:schemeClr val="bg2"/>
              </a:solidFill>
              <a:latin typeface="Calibri"/>
              <a:cs typeface="Calibri"/>
            </a:endParaRPr>
          </a:p>
          <a:p>
            <a:pPr marL="342900" indent="-342900" algn="just" eaLnBrk="1" hangingPunct="1">
              <a:spcBef>
                <a:spcPct val="10000"/>
              </a:spcBef>
              <a:buSzPct val="100000"/>
              <a:buBlip>
                <a:blip r:embed="rId2"/>
              </a:buBlip>
              <a:defRPr/>
            </a:pPr>
            <a:r>
              <a:rPr lang="en-US" sz="2200" dirty="0">
                <a:solidFill>
                  <a:schemeClr val="bg2"/>
                </a:solidFill>
                <a:latin typeface="Calibri"/>
                <a:cs typeface="Calibri"/>
              </a:rPr>
              <a:t>The Company may alter, modify or otherwise change in any manner the content of this presentation, without obligation to notify any person of such revision or changes</a:t>
            </a:r>
            <a:r>
              <a:rPr lang="en-US" sz="2200" dirty="0" smtClean="0">
                <a:solidFill>
                  <a:schemeClr val="bg2"/>
                </a:solidFill>
                <a:latin typeface="Calibri"/>
                <a:cs typeface="Calibri"/>
              </a:rPr>
              <a:t>.</a:t>
            </a:r>
            <a:endParaRPr lang="en-US" sz="2200" dirty="0">
              <a:solidFill>
                <a:schemeClr val="bg2"/>
              </a:solidFill>
              <a:latin typeface="Calibri"/>
              <a:cs typeface="Calibri"/>
            </a:endParaRPr>
          </a:p>
        </p:txBody>
      </p:sp>
      <p:cxnSp>
        <p:nvCxnSpPr>
          <p:cNvPr id="13" name="Straight Connector 12"/>
          <p:cNvCxnSpPr/>
          <p:nvPr/>
        </p:nvCxnSpPr>
        <p:spPr bwMode="auto">
          <a:xfrm>
            <a:off x="990600" y="2286000"/>
            <a:ext cx="1143000" cy="0"/>
          </a:xfrm>
          <a:prstGeom prst="line">
            <a:avLst/>
          </a:prstGeom>
          <a:solidFill>
            <a:schemeClr val="accent1"/>
          </a:solidFill>
          <a:ln w="9525" cap="flat" cmpd="sng" algn="ctr">
            <a:solidFill>
              <a:srgbClr val="008000"/>
            </a:solidFill>
            <a:prstDash val="solid"/>
            <a:round/>
            <a:headEnd type="none" w="med" len="med"/>
            <a:tailEnd type="none" w="med" len="med"/>
          </a:ln>
          <a:effectLst/>
        </p:spPr>
      </p:cxnSp>
      <p:cxnSp>
        <p:nvCxnSpPr>
          <p:cNvPr id="10" name="Straight Connector 9"/>
          <p:cNvCxnSpPr/>
          <p:nvPr/>
        </p:nvCxnSpPr>
        <p:spPr bwMode="auto">
          <a:xfrm>
            <a:off x="990600" y="4419600"/>
            <a:ext cx="1143000" cy="0"/>
          </a:xfrm>
          <a:prstGeom prst="line">
            <a:avLst/>
          </a:prstGeom>
          <a:solidFill>
            <a:schemeClr val="accent1"/>
          </a:solidFill>
          <a:ln w="9525" cap="flat" cmpd="sng" algn="ctr">
            <a:solidFill>
              <a:srgbClr val="008000"/>
            </a:solidFill>
            <a:prstDash val="solid"/>
            <a:round/>
            <a:headEnd type="none" w="med" len="med"/>
            <a:tailEnd type="none" w="med" len="med"/>
          </a:ln>
          <a:effectLst/>
        </p:spPr>
      </p:cxnSp>
    </p:spTree>
    <p:extLst>
      <p:ext uri="{BB962C8B-B14F-4D97-AF65-F5344CB8AC3E}">
        <p14:creationId xmlns:p14="http://schemas.microsoft.com/office/powerpoint/2010/main" val="9163561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Rectangle 2"/>
          <p:cNvSpPr txBox="1">
            <a:spLocks noRot="1" noChangeArrowheads="1"/>
          </p:cNvSpPr>
          <p:nvPr/>
        </p:nvSpPr>
        <p:spPr>
          <a:xfrm>
            <a:off x="457200" y="198438"/>
            <a:ext cx="8229600" cy="639762"/>
          </a:xfrm>
          <a:prstGeom prst="rect">
            <a:avLst/>
          </a:prstGeom>
        </p:spPr>
        <p:txBody>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a:lstStyle>
          <a:p>
            <a:pPr algn="l" eaLnBrk="1" hangingPunct="1">
              <a:lnSpc>
                <a:spcPct val="80000"/>
              </a:lnSpc>
              <a:defRPr/>
            </a:pPr>
            <a:r>
              <a:rPr lang="en-US" sz="3600" b="0" dirty="0" smtClean="0">
                <a:solidFill>
                  <a:schemeClr val="bg2"/>
                </a:solidFill>
                <a:effectLst/>
                <a:latin typeface="Calibri"/>
                <a:cs typeface="Calibri"/>
              </a:rPr>
              <a:t>Thank You</a:t>
            </a:r>
          </a:p>
        </p:txBody>
      </p:sp>
      <p:sp>
        <p:nvSpPr>
          <p:cNvPr id="9" name="Rectangle 4"/>
          <p:cNvSpPr>
            <a:spLocks noChangeArrowheads="1"/>
          </p:cNvSpPr>
          <p:nvPr/>
        </p:nvSpPr>
        <p:spPr bwMode="auto">
          <a:xfrm>
            <a:off x="533400" y="3810000"/>
            <a:ext cx="8153400" cy="2563779"/>
          </a:xfrm>
          <a:prstGeom prst="rect">
            <a:avLst/>
          </a:prstGeom>
          <a:noFill/>
          <a:ln w="9525">
            <a:noFill/>
            <a:miter lim="800000"/>
            <a:headEnd/>
            <a:tailEnd/>
          </a:ln>
        </p:spPr>
        <p:txBody>
          <a:bodyPr wrap="square">
            <a:spAutoFit/>
          </a:bodyPr>
          <a:lstStyle/>
          <a:p>
            <a:pPr algn="just" eaLnBrk="1" hangingPunct="1">
              <a:spcBef>
                <a:spcPct val="10000"/>
              </a:spcBef>
              <a:buSzPct val="100000"/>
              <a:defRPr/>
            </a:pPr>
            <a:r>
              <a:rPr lang="en-US" sz="2200" b="1" dirty="0" err="1">
                <a:solidFill>
                  <a:schemeClr val="bg2"/>
                </a:solidFill>
                <a:latin typeface="Calibri"/>
                <a:cs typeface="Calibri"/>
              </a:rPr>
              <a:t>Indraprastha</a:t>
            </a:r>
            <a:r>
              <a:rPr lang="en-US" sz="2200" b="1" dirty="0">
                <a:solidFill>
                  <a:schemeClr val="bg2"/>
                </a:solidFill>
                <a:latin typeface="Calibri"/>
                <a:cs typeface="Calibri"/>
              </a:rPr>
              <a:t> Gas Limited</a:t>
            </a:r>
          </a:p>
          <a:p>
            <a:pPr algn="just" eaLnBrk="1" hangingPunct="1">
              <a:spcBef>
                <a:spcPct val="10000"/>
              </a:spcBef>
              <a:buSzPct val="100000"/>
              <a:defRPr/>
            </a:pPr>
            <a:r>
              <a:rPr lang="en-US" sz="1800" dirty="0">
                <a:solidFill>
                  <a:schemeClr val="bg2"/>
                </a:solidFill>
                <a:latin typeface="Calibri"/>
                <a:cs typeface="Calibri"/>
              </a:rPr>
              <a:t>IGL </a:t>
            </a:r>
            <a:r>
              <a:rPr lang="en-US" sz="1800" dirty="0" err="1">
                <a:solidFill>
                  <a:schemeClr val="bg2"/>
                </a:solidFill>
                <a:latin typeface="Calibri"/>
                <a:cs typeface="Calibri"/>
              </a:rPr>
              <a:t>Bhawan</a:t>
            </a:r>
            <a:endParaRPr lang="en-US" sz="1800" dirty="0">
              <a:solidFill>
                <a:schemeClr val="bg2"/>
              </a:solidFill>
              <a:latin typeface="Calibri"/>
              <a:cs typeface="Calibri"/>
            </a:endParaRPr>
          </a:p>
          <a:p>
            <a:pPr algn="just" eaLnBrk="1" hangingPunct="1">
              <a:spcBef>
                <a:spcPct val="10000"/>
              </a:spcBef>
              <a:buSzPct val="100000"/>
              <a:defRPr/>
            </a:pPr>
            <a:r>
              <a:rPr lang="en-US" sz="1800" dirty="0">
                <a:solidFill>
                  <a:schemeClr val="bg2"/>
                </a:solidFill>
                <a:latin typeface="Calibri"/>
                <a:cs typeface="Calibri"/>
              </a:rPr>
              <a:t>Plot No. 4, Community Centre</a:t>
            </a:r>
          </a:p>
          <a:p>
            <a:pPr algn="just" eaLnBrk="1" hangingPunct="1">
              <a:spcBef>
                <a:spcPct val="10000"/>
              </a:spcBef>
              <a:buSzPct val="100000"/>
              <a:defRPr/>
            </a:pPr>
            <a:r>
              <a:rPr lang="en-US" sz="1800" dirty="0">
                <a:solidFill>
                  <a:schemeClr val="bg2"/>
                </a:solidFill>
                <a:latin typeface="Calibri"/>
                <a:cs typeface="Calibri"/>
              </a:rPr>
              <a:t>Sector 9, R K </a:t>
            </a:r>
            <a:r>
              <a:rPr lang="en-US" sz="1800" dirty="0" err="1">
                <a:solidFill>
                  <a:schemeClr val="bg2"/>
                </a:solidFill>
                <a:latin typeface="Calibri"/>
                <a:cs typeface="Calibri"/>
              </a:rPr>
              <a:t>Puram</a:t>
            </a:r>
            <a:endParaRPr lang="en-US" sz="1800" dirty="0">
              <a:solidFill>
                <a:schemeClr val="bg2"/>
              </a:solidFill>
              <a:latin typeface="Calibri"/>
              <a:cs typeface="Calibri"/>
            </a:endParaRPr>
          </a:p>
          <a:p>
            <a:pPr algn="just" eaLnBrk="1" hangingPunct="1">
              <a:spcBef>
                <a:spcPct val="10000"/>
              </a:spcBef>
              <a:buSzPct val="100000"/>
              <a:defRPr/>
            </a:pPr>
            <a:r>
              <a:rPr lang="en-US" sz="1800" dirty="0">
                <a:solidFill>
                  <a:schemeClr val="bg2"/>
                </a:solidFill>
                <a:latin typeface="Calibri"/>
                <a:cs typeface="Calibri"/>
              </a:rPr>
              <a:t>New Delhi - 110022</a:t>
            </a:r>
          </a:p>
          <a:p>
            <a:pPr algn="just" eaLnBrk="1" hangingPunct="1">
              <a:spcBef>
                <a:spcPct val="10000"/>
              </a:spcBef>
              <a:buSzPct val="100000"/>
              <a:defRPr/>
            </a:pPr>
            <a:r>
              <a:rPr lang="en-US" sz="1800" dirty="0">
                <a:solidFill>
                  <a:schemeClr val="bg2"/>
                </a:solidFill>
                <a:latin typeface="Calibri"/>
                <a:cs typeface="Calibri"/>
              </a:rPr>
              <a:t>Phone : 91-11-46074607</a:t>
            </a:r>
          </a:p>
          <a:p>
            <a:pPr algn="just" eaLnBrk="1" hangingPunct="1">
              <a:spcBef>
                <a:spcPct val="10000"/>
              </a:spcBef>
              <a:buSzPct val="100000"/>
              <a:defRPr/>
            </a:pPr>
            <a:r>
              <a:rPr lang="en-US" sz="1800" dirty="0">
                <a:solidFill>
                  <a:schemeClr val="bg2"/>
                </a:solidFill>
                <a:latin typeface="Calibri"/>
                <a:cs typeface="Calibri"/>
              </a:rPr>
              <a:t>Fax : 91-11-26171860/26171863/26171921</a:t>
            </a:r>
          </a:p>
          <a:p>
            <a:pPr algn="just" eaLnBrk="1" hangingPunct="1">
              <a:spcBef>
                <a:spcPct val="10000"/>
              </a:spcBef>
              <a:buSzPct val="100000"/>
              <a:defRPr/>
            </a:pPr>
            <a:r>
              <a:rPr lang="en-US" sz="1800" dirty="0">
                <a:solidFill>
                  <a:schemeClr val="bg2"/>
                </a:solidFill>
                <a:latin typeface="Calibri"/>
                <a:cs typeface="Calibri"/>
              </a:rPr>
              <a:t>Website : </a:t>
            </a:r>
            <a:r>
              <a:rPr lang="en-US" sz="1800" dirty="0" err="1">
                <a:solidFill>
                  <a:schemeClr val="bg2"/>
                </a:solidFill>
                <a:latin typeface="Calibri"/>
                <a:cs typeface="Calibri"/>
              </a:rPr>
              <a:t>www.iglonline.net</a:t>
            </a:r>
            <a:endParaRPr lang="en-US" sz="1800" dirty="0">
              <a:solidFill>
                <a:schemeClr val="bg2"/>
              </a:solidFill>
              <a:latin typeface="Calibri"/>
              <a:cs typeface="Calibri"/>
            </a:endParaRPr>
          </a:p>
        </p:txBody>
      </p:sp>
    </p:spTree>
    <p:extLst>
      <p:ext uri="{BB962C8B-B14F-4D97-AF65-F5344CB8AC3E}">
        <p14:creationId xmlns:p14="http://schemas.microsoft.com/office/powerpoint/2010/main" val="8233324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A3C945A-86BC-4DDE-B7E5-889FC1CD6589}" type="slidenum">
              <a:rPr lang="en-US" smtClean="0"/>
              <a:pPr>
                <a:defRPr/>
              </a:pPr>
              <a:t>3</a:t>
            </a:fld>
            <a:endParaRPr lang="en-US"/>
          </a:p>
        </p:txBody>
      </p:sp>
      <p:sp>
        <p:nvSpPr>
          <p:cNvPr id="5" name="Footer Placeholder 3"/>
          <p:cNvSpPr txBox="1">
            <a:spLocks/>
          </p:cNvSpPr>
          <p:nvPr/>
        </p:nvSpPr>
        <p:spPr>
          <a:xfrm>
            <a:off x="3124200" y="6248400"/>
            <a:ext cx="2895600" cy="476250"/>
          </a:xfrm>
          <a:prstGeom prst="rect">
            <a:avLst/>
          </a:prstGeom>
          <a:noFill/>
        </p:spPr>
        <p:txBody>
          <a:bodyPr/>
          <a:lstStyle>
            <a:defPPr>
              <a:defRPr lang="en-US"/>
            </a:defPPr>
            <a:lvl1pPr algn="l" rtl="0" eaLnBrk="0" fontAlgn="base" hangingPunct="0">
              <a:spcBef>
                <a:spcPct val="0"/>
              </a:spcBef>
              <a:spcAft>
                <a:spcPct val="0"/>
              </a:spcAft>
              <a:defRPr sz="2400"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sz="2400"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sz="2400"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Garamond" pitchFamily="18" charset="0"/>
                <a:ea typeface="+mn-ea"/>
                <a:cs typeface="+mn-cs"/>
              </a:defRPr>
            </a:lvl5pPr>
            <a:lvl6pPr marL="2286000" algn="l" defTabSz="914400" rtl="0" eaLnBrk="1" latinLnBrk="0" hangingPunct="1">
              <a:defRPr sz="2400" kern="1200">
                <a:solidFill>
                  <a:schemeClr val="tx1"/>
                </a:solidFill>
                <a:latin typeface="Garamond" pitchFamily="18" charset="0"/>
                <a:ea typeface="+mn-ea"/>
                <a:cs typeface="+mn-cs"/>
              </a:defRPr>
            </a:lvl6pPr>
            <a:lvl7pPr marL="2743200" algn="l" defTabSz="914400" rtl="0" eaLnBrk="1" latinLnBrk="0" hangingPunct="1">
              <a:defRPr sz="2400" kern="1200">
                <a:solidFill>
                  <a:schemeClr val="tx1"/>
                </a:solidFill>
                <a:latin typeface="Garamond" pitchFamily="18" charset="0"/>
                <a:ea typeface="+mn-ea"/>
                <a:cs typeface="+mn-cs"/>
              </a:defRPr>
            </a:lvl7pPr>
            <a:lvl8pPr marL="3200400" algn="l" defTabSz="914400" rtl="0" eaLnBrk="1" latinLnBrk="0" hangingPunct="1">
              <a:defRPr sz="2400" kern="1200">
                <a:solidFill>
                  <a:schemeClr val="tx1"/>
                </a:solidFill>
                <a:latin typeface="Garamond" pitchFamily="18" charset="0"/>
                <a:ea typeface="+mn-ea"/>
                <a:cs typeface="+mn-cs"/>
              </a:defRPr>
            </a:lvl8pPr>
            <a:lvl9pPr marL="3657600" algn="l" defTabSz="914400" rtl="0" eaLnBrk="1" latinLnBrk="0" hangingPunct="1">
              <a:defRPr sz="2400" kern="1200">
                <a:solidFill>
                  <a:schemeClr val="tx1"/>
                </a:solidFill>
                <a:latin typeface="Garamond" pitchFamily="18" charset="0"/>
                <a:ea typeface="+mn-ea"/>
                <a:cs typeface="+mn-cs"/>
              </a:defRPr>
            </a:lvl9pPr>
          </a:lstStyle>
          <a:p>
            <a:r>
              <a:rPr lang="en-US" smtClean="0"/>
              <a:t>1</a:t>
            </a:r>
          </a:p>
        </p:txBody>
      </p:sp>
      <p:sp>
        <p:nvSpPr>
          <p:cNvPr id="6" name="Slide Number Placeholder 4"/>
          <p:cNvSpPr txBox="1">
            <a:spLocks/>
          </p:cNvSpPr>
          <p:nvPr/>
        </p:nvSpPr>
        <p:spPr bwMode="auto">
          <a:xfrm>
            <a:off x="6934200" y="638175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1" fontAlgn="base" hangingPunct="1">
              <a:spcBef>
                <a:spcPct val="0"/>
              </a:spcBef>
              <a:spcAft>
                <a:spcPct val="0"/>
              </a:spcAft>
              <a:defRPr sz="12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sz="2400"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Garamond" pitchFamily="18" charset="0"/>
                <a:ea typeface="+mn-ea"/>
                <a:cs typeface="+mn-cs"/>
              </a:defRPr>
            </a:lvl5pPr>
            <a:lvl6pPr marL="2286000" algn="l" defTabSz="914400" rtl="0" eaLnBrk="1" latinLnBrk="0" hangingPunct="1">
              <a:defRPr sz="2400" kern="1200">
                <a:solidFill>
                  <a:schemeClr val="tx1"/>
                </a:solidFill>
                <a:latin typeface="Garamond" pitchFamily="18" charset="0"/>
                <a:ea typeface="+mn-ea"/>
                <a:cs typeface="+mn-cs"/>
              </a:defRPr>
            </a:lvl6pPr>
            <a:lvl7pPr marL="2743200" algn="l" defTabSz="914400" rtl="0" eaLnBrk="1" latinLnBrk="0" hangingPunct="1">
              <a:defRPr sz="2400" kern="1200">
                <a:solidFill>
                  <a:schemeClr val="tx1"/>
                </a:solidFill>
                <a:latin typeface="Garamond" pitchFamily="18" charset="0"/>
                <a:ea typeface="+mn-ea"/>
                <a:cs typeface="+mn-cs"/>
              </a:defRPr>
            </a:lvl7pPr>
            <a:lvl8pPr marL="3200400" algn="l" defTabSz="914400" rtl="0" eaLnBrk="1" latinLnBrk="0" hangingPunct="1">
              <a:defRPr sz="2400" kern="1200">
                <a:solidFill>
                  <a:schemeClr val="tx1"/>
                </a:solidFill>
                <a:latin typeface="Garamond" pitchFamily="18" charset="0"/>
                <a:ea typeface="+mn-ea"/>
                <a:cs typeface="+mn-cs"/>
              </a:defRPr>
            </a:lvl8pPr>
            <a:lvl9pPr marL="3657600" algn="l" defTabSz="914400" rtl="0" eaLnBrk="1" latinLnBrk="0" hangingPunct="1">
              <a:defRPr sz="2400" kern="1200">
                <a:solidFill>
                  <a:schemeClr val="tx1"/>
                </a:solidFill>
                <a:latin typeface="Garamond" pitchFamily="18" charset="0"/>
                <a:ea typeface="+mn-ea"/>
                <a:cs typeface="+mn-cs"/>
              </a:defRPr>
            </a:lvl9pPr>
          </a:lstStyle>
          <a:p>
            <a:fld id="{BEA704E2-94C9-4F32-AF8A-616CD546B6ED}" type="slidenum">
              <a:rPr lang="en-US" smtClean="0"/>
              <a:pPr/>
              <a:t>3</a:t>
            </a:fld>
            <a:endParaRPr lang="en-US" dirty="0" smtClean="0"/>
          </a:p>
        </p:txBody>
      </p:sp>
      <p:sp>
        <p:nvSpPr>
          <p:cNvPr id="7" name="Rectangle 2"/>
          <p:cNvSpPr txBox="1">
            <a:spLocks noRot="1" noChangeArrowheads="1"/>
          </p:cNvSpPr>
          <p:nvPr/>
        </p:nvSpPr>
        <p:spPr>
          <a:xfrm>
            <a:off x="457200" y="122238"/>
            <a:ext cx="8229600" cy="639762"/>
          </a:xfrm>
          <a:prstGeom prst="rect">
            <a:avLst/>
          </a:prstGeom>
        </p:spPr>
        <p:txBody>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a:lstStyle>
          <a:p>
            <a:pPr algn="l" eaLnBrk="1" hangingPunct="1">
              <a:defRPr/>
            </a:pPr>
            <a:r>
              <a:rPr lang="en-US" sz="4000" b="0" dirty="0" smtClean="0">
                <a:solidFill>
                  <a:schemeClr val="bg2"/>
                </a:solidFill>
                <a:effectLst/>
                <a:latin typeface="Calibri"/>
                <a:cs typeface="Calibri"/>
              </a:rPr>
              <a:t>Shareholding Pattern </a:t>
            </a:r>
          </a:p>
        </p:txBody>
      </p:sp>
      <p:pic>
        <p:nvPicPr>
          <p:cNvPr id="9" name="Picture 8" descr="pie 1.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209801"/>
            <a:ext cx="8001000" cy="3682122"/>
          </a:xfrm>
          <a:prstGeom prst="rect">
            <a:avLst/>
          </a:prstGeom>
        </p:spPr>
      </p:pic>
      <p:sp>
        <p:nvSpPr>
          <p:cNvPr id="11" name="Rectangle 10"/>
          <p:cNvSpPr/>
          <p:nvPr/>
        </p:nvSpPr>
        <p:spPr>
          <a:xfrm>
            <a:off x="2133600" y="3657600"/>
            <a:ext cx="2287806" cy="646331"/>
          </a:xfrm>
          <a:prstGeom prst="rect">
            <a:avLst/>
          </a:prstGeom>
        </p:spPr>
        <p:txBody>
          <a:bodyPr wrap="none">
            <a:spAutoFit/>
          </a:bodyPr>
          <a:lstStyle/>
          <a:p>
            <a:pPr algn="ctr">
              <a:defRPr sz="2088" b="0" i="0" u="none" strike="noStrike" kern="1200" baseline="0">
                <a:solidFill>
                  <a:srgbClr val="000000"/>
                </a:solidFill>
                <a:latin typeface="Arial"/>
                <a:ea typeface="Arial"/>
                <a:cs typeface="Arial"/>
              </a:defRPr>
            </a:pPr>
            <a:r>
              <a:rPr lang="en-US" sz="1800" b="1" dirty="0" smtClean="0">
                <a:solidFill>
                  <a:schemeClr val="bg2"/>
                </a:solidFill>
                <a:latin typeface="Calibri"/>
                <a:cs typeface="Calibri"/>
              </a:rPr>
              <a:t>Percentage of holding </a:t>
            </a:r>
          </a:p>
          <a:p>
            <a:pPr algn="ctr">
              <a:defRPr sz="2088" b="0" i="0" u="none" strike="noStrike" kern="1200" baseline="0">
                <a:solidFill>
                  <a:srgbClr val="000000"/>
                </a:solidFill>
                <a:latin typeface="Arial"/>
                <a:ea typeface="Arial"/>
                <a:cs typeface="Arial"/>
              </a:defRPr>
            </a:pPr>
            <a:r>
              <a:rPr lang="en-US" sz="1800" b="1" dirty="0" smtClean="0">
                <a:solidFill>
                  <a:schemeClr val="bg2"/>
                </a:solidFill>
                <a:latin typeface="Calibri"/>
                <a:cs typeface="Calibri"/>
              </a:rPr>
              <a:t>as on 1</a:t>
            </a:r>
            <a:r>
              <a:rPr lang="en-US" sz="1800" b="1" baseline="30000" dirty="0" smtClean="0">
                <a:solidFill>
                  <a:schemeClr val="bg2"/>
                </a:solidFill>
                <a:latin typeface="Calibri"/>
                <a:cs typeface="Calibri"/>
              </a:rPr>
              <a:t>ST</a:t>
            </a:r>
            <a:r>
              <a:rPr lang="en-US" sz="1800" b="1" dirty="0" smtClean="0">
                <a:solidFill>
                  <a:schemeClr val="bg2"/>
                </a:solidFill>
                <a:latin typeface="Calibri"/>
                <a:cs typeface="Calibri"/>
              </a:rPr>
              <a:t> April 2017</a:t>
            </a:r>
            <a:endParaRPr lang="en-US" sz="1800" b="1" dirty="0">
              <a:solidFill>
                <a:schemeClr val="bg2"/>
              </a:solidFill>
              <a:latin typeface="Calibri"/>
              <a:cs typeface="Calibri"/>
            </a:endParaRPr>
          </a:p>
        </p:txBody>
      </p:sp>
    </p:spTree>
    <p:extLst>
      <p:ext uri="{BB962C8B-B14F-4D97-AF65-F5344CB8AC3E}">
        <p14:creationId xmlns:p14="http://schemas.microsoft.com/office/powerpoint/2010/main" val="32792215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A20C9229-468A-4B77-9FD1-A851FA028C08}" type="slidenum">
              <a:rPr lang="en-US" smtClean="0"/>
              <a:pPr>
                <a:defRPr/>
              </a:pPr>
              <a:t>4</a:t>
            </a:fld>
            <a:endParaRPr lang="en-US"/>
          </a:p>
        </p:txBody>
      </p:sp>
      <p:sp>
        <p:nvSpPr>
          <p:cNvPr id="6" name="Rectangle 2"/>
          <p:cNvSpPr txBox="1">
            <a:spLocks noRot="1" noChangeArrowheads="1"/>
          </p:cNvSpPr>
          <p:nvPr/>
        </p:nvSpPr>
        <p:spPr>
          <a:xfrm>
            <a:off x="457200" y="122238"/>
            <a:ext cx="8229600" cy="639762"/>
          </a:xfrm>
          <a:prstGeom prst="rect">
            <a:avLst/>
          </a:prstGeom>
        </p:spPr>
        <p:txBody>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a:lstStyle>
          <a:p>
            <a:pPr algn="l" eaLnBrk="1" hangingPunct="1">
              <a:defRPr/>
            </a:pPr>
            <a:r>
              <a:rPr lang="en-US" sz="4000" b="0" dirty="0" smtClean="0">
                <a:solidFill>
                  <a:schemeClr val="bg2"/>
                </a:solidFill>
                <a:effectLst/>
                <a:latin typeface="Calibri"/>
                <a:cs typeface="Calibri"/>
              </a:rPr>
              <a:t>Management</a:t>
            </a:r>
          </a:p>
        </p:txBody>
      </p:sp>
      <p:sp>
        <p:nvSpPr>
          <p:cNvPr id="7" name="Rectangle 4"/>
          <p:cNvSpPr>
            <a:spLocks noChangeArrowheads="1"/>
          </p:cNvSpPr>
          <p:nvPr/>
        </p:nvSpPr>
        <p:spPr bwMode="auto">
          <a:xfrm>
            <a:off x="533400" y="1371600"/>
            <a:ext cx="7696200" cy="3613296"/>
          </a:xfrm>
          <a:prstGeom prst="rect">
            <a:avLst/>
          </a:prstGeom>
          <a:noFill/>
          <a:ln w="9525">
            <a:noFill/>
            <a:miter lim="800000"/>
            <a:headEnd/>
            <a:tailEnd/>
          </a:ln>
        </p:spPr>
        <p:txBody>
          <a:bodyPr wrap="square">
            <a:spAutoFit/>
          </a:bodyPr>
          <a:lstStyle/>
          <a:p>
            <a:pPr marL="342900" indent="-342900" algn="just" eaLnBrk="1" hangingPunct="1">
              <a:spcBef>
                <a:spcPct val="10000"/>
              </a:spcBef>
              <a:buSzPct val="100000"/>
              <a:buBlip>
                <a:blip r:embed="rId2"/>
              </a:buBlip>
              <a:defRPr/>
            </a:pPr>
            <a:r>
              <a:rPr lang="en-US" sz="2200" dirty="0">
                <a:solidFill>
                  <a:schemeClr val="bg2"/>
                </a:solidFill>
                <a:latin typeface="Calibri"/>
                <a:cs typeface="Calibri"/>
              </a:rPr>
              <a:t>IGL Board is fairly well diversified with ten members including two each from GAIL and BPCL, one from Govt. of Delhi and five independent directors.</a:t>
            </a:r>
          </a:p>
          <a:p>
            <a:pPr marL="342900" indent="-342900" algn="just" eaLnBrk="1" hangingPunct="1">
              <a:spcBef>
                <a:spcPct val="10000"/>
              </a:spcBef>
              <a:buSzPct val="100000"/>
              <a:buBlip>
                <a:blip r:embed="rId2"/>
              </a:buBlip>
              <a:defRPr/>
            </a:pPr>
            <a:endParaRPr lang="en-US" sz="2200" dirty="0">
              <a:solidFill>
                <a:schemeClr val="bg2"/>
              </a:solidFill>
              <a:latin typeface="Calibri"/>
              <a:cs typeface="Calibri"/>
            </a:endParaRPr>
          </a:p>
          <a:p>
            <a:pPr marL="342900" indent="-342900" algn="just" eaLnBrk="1" hangingPunct="1">
              <a:spcBef>
                <a:spcPct val="10000"/>
              </a:spcBef>
              <a:buSzPct val="100000"/>
              <a:buBlip>
                <a:blip r:embed="rId2"/>
              </a:buBlip>
              <a:defRPr/>
            </a:pPr>
            <a:r>
              <a:rPr lang="en-US" sz="2200" dirty="0">
                <a:solidFill>
                  <a:schemeClr val="bg2"/>
                </a:solidFill>
                <a:latin typeface="Calibri"/>
                <a:cs typeface="Calibri"/>
              </a:rPr>
              <a:t>The company is beneficiary of its strong parentage and gets significant support from GAIL and BPCL relating to operations and management</a:t>
            </a:r>
            <a:r>
              <a:rPr lang="en-US" sz="2200" dirty="0" smtClean="0">
                <a:solidFill>
                  <a:schemeClr val="bg2"/>
                </a:solidFill>
                <a:latin typeface="Calibri"/>
                <a:cs typeface="Calibri"/>
              </a:rPr>
              <a:t>.</a:t>
            </a:r>
            <a:endParaRPr lang="en-US" sz="2200" dirty="0">
              <a:solidFill>
                <a:schemeClr val="bg2"/>
              </a:solidFill>
              <a:latin typeface="Calibri"/>
              <a:cs typeface="Calibri"/>
            </a:endParaRPr>
          </a:p>
          <a:p>
            <a:pPr marL="342900" indent="-342900" algn="just" eaLnBrk="1" hangingPunct="1">
              <a:spcBef>
                <a:spcPct val="10000"/>
              </a:spcBef>
              <a:buSzPct val="100000"/>
              <a:buBlip>
                <a:blip r:embed="rId2"/>
              </a:buBlip>
              <a:defRPr/>
            </a:pPr>
            <a:endParaRPr lang="en-US" sz="2200" dirty="0">
              <a:solidFill>
                <a:schemeClr val="bg2"/>
              </a:solidFill>
              <a:latin typeface="Calibri"/>
              <a:cs typeface="Calibri"/>
            </a:endParaRPr>
          </a:p>
          <a:p>
            <a:pPr marL="342900" indent="-342900" algn="just" eaLnBrk="1" hangingPunct="1">
              <a:spcBef>
                <a:spcPct val="10000"/>
              </a:spcBef>
              <a:buSzPct val="100000"/>
              <a:buBlip>
                <a:blip r:embed="rId2"/>
              </a:buBlip>
              <a:defRPr/>
            </a:pPr>
            <a:r>
              <a:rPr lang="en-US" sz="2200" dirty="0">
                <a:solidFill>
                  <a:schemeClr val="bg2"/>
                </a:solidFill>
                <a:latin typeface="Calibri"/>
                <a:cs typeface="Calibri"/>
              </a:rPr>
              <a:t>The company has highly qualified senior management personnel with several years of experience in Oil &amp; Gas sector.</a:t>
            </a:r>
          </a:p>
        </p:txBody>
      </p:sp>
      <p:cxnSp>
        <p:nvCxnSpPr>
          <p:cNvPr id="8" name="Straight Connector 7"/>
          <p:cNvCxnSpPr/>
          <p:nvPr/>
        </p:nvCxnSpPr>
        <p:spPr bwMode="auto">
          <a:xfrm>
            <a:off x="990600" y="2667000"/>
            <a:ext cx="1143000" cy="0"/>
          </a:xfrm>
          <a:prstGeom prst="line">
            <a:avLst/>
          </a:prstGeom>
          <a:solidFill>
            <a:schemeClr val="accent1"/>
          </a:solidFill>
          <a:ln w="9525" cap="flat" cmpd="sng" algn="ctr">
            <a:solidFill>
              <a:srgbClr val="008000"/>
            </a:solidFill>
            <a:prstDash val="solid"/>
            <a:round/>
            <a:headEnd type="none" w="med" len="med"/>
            <a:tailEnd type="none" w="med" len="med"/>
          </a:ln>
          <a:effectLst/>
        </p:spPr>
      </p:cxnSp>
      <p:cxnSp>
        <p:nvCxnSpPr>
          <p:cNvPr id="9" name="Straight Connector 8"/>
          <p:cNvCxnSpPr/>
          <p:nvPr/>
        </p:nvCxnSpPr>
        <p:spPr bwMode="auto">
          <a:xfrm>
            <a:off x="990600" y="4038600"/>
            <a:ext cx="1143000" cy="0"/>
          </a:xfrm>
          <a:prstGeom prst="line">
            <a:avLst/>
          </a:prstGeom>
          <a:solidFill>
            <a:schemeClr val="accent1"/>
          </a:solidFill>
          <a:ln w="9525" cap="flat" cmpd="sng" algn="ctr">
            <a:solidFill>
              <a:srgbClr val="008000"/>
            </a:solidFill>
            <a:prstDash val="solid"/>
            <a:round/>
            <a:headEnd type="none" w="med" len="med"/>
            <a:tailEnd type="none" w="med" len="med"/>
          </a:ln>
          <a:effectLst/>
        </p:spPr>
      </p:cxnSp>
    </p:spTree>
    <p:extLst>
      <p:ext uri="{BB962C8B-B14F-4D97-AF65-F5344CB8AC3E}">
        <p14:creationId xmlns:p14="http://schemas.microsoft.com/office/powerpoint/2010/main" val="56026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A20C9229-468A-4B77-9FD1-A851FA028C08}" type="slidenum">
              <a:rPr lang="en-US" smtClean="0"/>
              <a:pPr>
                <a:defRPr/>
              </a:pPr>
              <a:t>5</a:t>
            </a:fld>
            <a:endParaRPr lang="en-US"/>
          </a:p>
        </p:txBody>
      </p:sp>
      <p:sp>
        <p:nvSpPr>
          <p:cNvPr id="6" name="Rectangle 2"/>
          <p:cNvSpPr txBox="1">
            <a:spLocks noRot="1" noChangeArrowheads="1"/>
          </p:cNvSpPr>
          <p:nvPr/>
        </p:nvSpPr>
        <p:spPr>
          <a:xfrm>
            <a:off x="457200" y="122238"/>
            <a:ext cx="8229600" cy="639762"/>
          </a:xfrm>
          <a:prstGeom prst="rect">
            <a:avLst/>
          </a:prstGeom>
        </p:spPr>
        <p:txBody>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a:lstStyle>
          <a:p>
            <a:pPr algn="l" eaLnBrk="1" hangingPunct="1">
              <a:defRPr/>
            </a:pPr>
            <a:r>
              <a:rPr lang="en-US" sz="4000" b="0" dirty="0" smtClean="0">
                <a:solidFill>
                  <a:schemeClr val="bg2"/>
                </a:solidFill>
                <a:effectLst/>
                <a:latin typeface="Calibri"/>
                <a:cs typeface="Calibri"/>
              </a:rPr>
              <a:t>Area of Operation</a:t>
            </a:r>
          </a:p>
        </p:txBody>
      </p:sp>
      <p:sp>
        <p:nvSpPr>
          <p:cNvPr id="7" name="Rectangle 4"/>
          <p:cNvSpPr>
            <a:spLocks noChangeArrowheads="1"/>
          </p:cNvSpPr>
          <p:nvPr/>
        </p:nvSpPr>
        <p:spPr bwMode="auto">
          <a:xfrm>
            <a:off x="533400" y="1371600"/>
            <a:ext cx="8153400" cy="5069079"/>
          </a:xfrm>
          <a:prstGeom prst="rect">
            <a:avLst/>
          </a:prstGeom>
          <a:noFill/>
          <a:ln w="9525">
            <a:noFill/>
            <a:miter lim="800000"/>
            <a:headEnd/>
            <a:tailEnd/>
          </a:ln>
        </p:spPr>
        <p:txBody>
          <a:bodyPr wrap="square">
            <a:spAutoFit/>
          </a:bodyPr>
          <a:lstStyle/>
          <a:p>
            <a:pPr algn="just" eaLnBrk="1" hangingPunct="1">
              <a:spcBef>
                <a:spcPct val="10000"/>
              </a:spcBef>
              <a:buSzPct val="100000"/>
              <a:defRPr/>
            </a:pPr>
            <a:r>
              <a:rPr lang="en-US" sz="2200" b="1" dirty="0">
                <a:solidFill>
                  <a:schemeClr val="bg2"/>
                </a:solidFill>
                <a:latin typeface="Calibri"/>
                <a:cs typeface="Calibri"/>
              </a:rPr>
              <a:t>Delhi: </a:t>
            </a:r>
            <a:r>
              <a:rPr lang="en-US" sz="2200" dirty="0">
                <a:solidFill>
                  <a:schemeClr val="bg2"/>
                </a:solidFill>
                <a:latin typeface="Calibri"/>
                <a:cs typeface="Calibri"/>
              </a:rPr>
              <a:t>National capital of India has huge demand potential:</a:t>
            </a:r>
          </a:p>
          <a:p>
            <a:pPr marL="342900" indent="-342900" algn="just" eaLnBrk="1" hangingPunct="1">
              <a:spcBef>
                <a:spcPct val="10000"/>
              </a:spcBef>
              <a:buSzPct val="100000"/>
              <a:buBlip>
                <a:blip r:embed="rId2"/>
              </a:buBlip>
              <a:defRPr/>
            </a:pPr>
            <a:r>
              <a:rPr lang="en-US" sz="2200" dirty="0">
                <a:solidFill>
                  <a:schemeClr val="bg2"/>
                </a:solidFill>
                <a:latin typeface="Calibri"/>
                <a:cs typeface="Calibri"/>
              </a:rPr>
              <a:t>where all public transport vehicles have to be  necessarily run on CNG in view of the directions of the Hon. Supreme Court of India.</a:t>
            </a:r>
          </a:p>
          <a:p>
            <a:pPr marL="342900" indent="-342900" algn="just" eaLnBrk="1" hangingPunct="1">
              <a:spcBef>
                <a:spcPct val="10000"/>
              </a:spcBef>
              <a:buSzPct val="100000"/>
              <a:buBlip>
                <a:blip r:embed="rId2"/>
              </a:buBlip>
              <a:defRPr/>
            </a:pPr>
            <a:r>
              <a:rPr lang="en-US" sz="2200" dirty="0">
                <a:solidFill>
                  <a:schemeClr val="bg2"/>
                </a:solidFill>
                <a:latin typeface="Calibri"/>
                <a:cs typeface="Calibri"/>
              </a:rPr>
              <a:t>has the highest number of private cars compared to any other city of India</a:t>
            </a:r>
          </a:p>
          <a:p>
            <a:pPr marL="342900" indent="-342900" algn="just" eaLnBrk="1" hangingPunct="1">
              <a:spcBef>
                <a:spcPct val="10000"/>
              </a:spcBef>
              <a:buSzPct val="100000"/>
              <a:buBlip>
                <a:blip r:embed="rId2"/>
              </a:buBlip>
              <a:defRPr/>
            </a:pPr>
            <a:r>
              <a:rPr lang="en-US" sz="2200" dirty="0">
                <a:solidFill>
                  <a:schemeClr val="bg2"/>
                </a:solidFill>
                <a:latin typeface="Calibri"/>
                <a:cs typeface="Calibri"/>
              </a:rPr>
              <a:t>thickly populated having large number of residential &amp; commercial complexes and hospitals etc.. </a:t>
            </a:r>
          </a:p>
          <a:p>
            <a:pPr marL="342900" indent="-342900" algn="just" eaLnBrk="1" hangingPunct="1">
              <a:spcBef>
                <a:spcPct val="10000"/>
              </a:spcBef>
              <a:buSzPct val="100000"/>
              <a:buBlip>
                <a:blip r:embed="rId2"/>
              </a:buBlip>
              <a:defRPr/>
            </a:pPr>
            <a:endParaRPr lang="en-US" sz="2200" dirty="0">
              <a:solidFill>
                <a:schemeClr val="bg2"/>
              </a:solidFill>
              <a:latin typeface="Calibri"/>
              <a:cs typeface="Calibri"/>
            </a:endParaRPr>
          </a:p>
          <a:p>
            <a:pPr algn="just" eaLnBrk="1" hangingPunct="1">
              <a:spcBef>
                <a:spcPct val="10000"/>
              </a:spcBef>
              <a:buSzPct val="100000"/>
              <a:defRPr/>
            </a:pPr>
            <a:r>
              <a:rPr lang="en-US" sz="2200" b="1" dirty="0">
                <a:solidFill>
                  <a:schemeClr val="bg2"/>
                </a:solidFill>
                <a:latin typeface="Calibri"/>
                <a:cs typeface="Calibri"/>
              </a:rPr>
              <a:t>Noida: </a:t>
            </a:r>
            <a:r>
              <a:rPr lang="en-US" sz="2200" dirty="0">
                <a:solidFill>
                  <a:schemeClr val="bg2"/>
                </a:solidFill>
                <a:latin typeface="Calibri"/>
                <a:cs typeface="Calibri"/>
              </a:rPr>
              <a:t>Most advanced city in the state of Uttar Pradesh having huge potential for CNG, PNG-Residential and commercial volumes.</a:t>
            </a:r>
          </a:p>
          <a:p>
            <a:pPr marL="342900" indent="-342900" algn="just" eaLnBrk="1" hangingPunct="1">
              <a:spcBef>
                <a:spcPct val="10000"/>
              </a:spcBef>
              <a:buSzPct val="100000"/>
              <a:buBlip>
                <a:blip r:embed="rId2"/>
              </a:buBlip>
              <a:defRPr/>
            </a:pPr>
            <a:endParaRPr lang="en-US" sz="2200" dirty="0">
              <a:solidFill>
                <a:schemeClr val="bg2"/>
              </a:solidFill>
              <a:latin typeface="Calibri"/>
              <a:cs typeface="Calibri"/>
            </a:endParaRPr>
          </a:p>
          <a:p>
            <a:pPr algn="just" eaLnBrk="1" hangingPunct="1">
              <a:spcBef>
                <a:spcPct val="10000"/>
              </a:spcBef>
              <a:buSzPct val="100000"/>
              <a:defRPr/>
            </a:pPr>
            <a:r>
              <a:rPr lang="en-US" sz="2200" b="1" dirty="0">
                <a:solidFill>
                  <a:schemeClr val="bg2"/>
                </a:solidFill>
                <a:latin typeface="Calibri"/>
                <a:cs typeface="Calibri"/>
              </a:rPr>
              <a:t>Greater Noida and Ghaziabad: </a:t>
            </a:r>
            <a:r>
              <a:rPr lang="en-US" sz="2200" dirty="0">
                <a:solidFill>
                  <a:schemeClr val="bg2"/>
                </a:solidFill>
                <a:latin typeface="Calibri"/>
                <a:cs typeface="Calibri"/>
              </a:rPr>
              <a:t>Residential cum Industrial towns of Uttar Pradesh having huge potential demand for PNG Residential, Commercial and Industrial.</a:t>
            </a:r>
          </a:p>
        </p:txBody>
      </p:sp>
      <p:cxnSp>
        <p:nvCxnSpPr>
          <p:cNvPr id="9" name="Straight Connector 8"/>
          <p:cNvCxnSpPr/>
          <p:nvPr/>
        </p:nvCxnSpPr>
        <p:spPr bwMode="auto">
          <a:xfrm>
            <a:off x="609600" y="5181600"/>
            <a:ext cx="1143000" cy="0"/>
          </a:xfrm>
          <a:prstGeom prst="line">
            <a:avLst/>
          </a:prstGeom>
          <a:solidFill>
            <a:schemeClr val="accent1"/>
          </a:solidFill>
          <a:ln w="9525" cap="flat" cmpd="sng" algn="ctr">
            <a:solidFill>
              <a:srgbClr val="008000"/>
            </a:solidFill>
            <a:prstDash val="solid"/>
            <a:round/>
            <a:headEnd type="none" w="med" len="med"/>
            <a:tailEnd type="none" w="med" len="med"/>
          </a:ln>
          <a:effectLst/>
        </p:spPr>
      </p:cxnSp>
      <p:cxnSp>
        <p:nvCxnSpPr>
          <p:cNvPr id="10" name="Straight Connector 9"/>
          <p:cNvCxnSpPr/>
          <p:nvPr/>
        </p:nvCxnSpPr>
        <p:spPr bwMode="auto">
          <a:xfrm>
            <a:off x="609600" y="4114800"/>
            <a:ext cx="1143000" cy="0"/>
          </a:xfrm>
          <a:prstGeom prst="line">
            <a:avLst/>
          </a:prstGeom>
          <a:solidFill>
            <a:schemeClr val="accent1"/>
          </a:solidFill>
          <a:ln w="9525" cap="flat" cmpd="sng" algn="ctr">
            <a:solidFill>
              <a:srgbClr val="008000"/>
            </a:solidFill>
            <a:prstDash val="solid"/>
            <a:round/>
            <a:headEnd type="none" w="med" len="med"/>
            <a:tailEnd type="none" w="med" len="med"/>
          </a:ln>
          <a:effectLst/>
        </p:spPr>
      </p:cxnSp>
    </p:spTree>
    <p:extLst>
      <p:ext uri="{BB962C8B-B14F-4D97-AF65-F5344CB8AC3E}">
        <p14:creationId xmlns:p14="http://schemas.microsoft.com/office/powerpoint/2010/main" val="2954643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A20C9229-468A-4B77-9FD1-A851FA028C08}" type="slidenum">
              <a:rPr lang="en-US" smtClean="0"/>
              <a:pPr>
                <a:defRPr/>
              </a:pPr>
              <a:t>6</a:t>
            </a:fld>
            <a:endParaRPr lang="en-US"/>
          </a:p>
        </p:txBody>
      </p:sp>
      <p:sp>
        <p:nvSpPr>
          <p:cNvPr id="6" name="Rectangle 2"/>
          <p:cNvSpPr txBox="1">
            <a:spLocks noRot="1" noChangeArrowheads="1"/>
          </p:cNvSpPr>
          <p:nvPr/>
        </p:nvSpPr>
        <p:spPr>
          <a:xfrm>
            <a:off x="457200" y="122238"/>
            <a:ext cx="8229600" cy="639762"/>
          </a:xfrm>
          <a:prstGeom prst="rect">
            <a:avLst/>
          </a:prstGeom>
        </p:spPr>
        <p:txBody>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a:lstStyle>
          <a:p>
            <a:pPr algn="l" eaLnBrk="1" hangingPunct="1">
              <a:defRPr/>
            </a:pPr>
            <a:r>
              <a:rPr lang="en-US" sz="3600" b="0" dirty="0">
                <a:solidFill>
                  <a:schemeClr val="bg2"/>
                </a:solidFill>
                <a:effectLst/>
                <a:latin typeface="Calibri"/>
                <a:cs typeface="Calibri"/>
              </a:rPr>
              <a:t>New Geographical Area</a:t>
            </a:r>
            <a:endParaRPr lang="en-US" sz="3600" b="0" dirty="0" smtClean="0">
              <a:solidFill>
                <a:schemeClr val="bg2"/>
              </a:solidFill>
              <a:effectLst/>
              <a:latin typeface="Calibri"/>
              <a:cs typeface="Calibri"/>
            </a:endParaRPr>
          </a:p>
        </p:txBody>
      </p:sp>
      <p:sp>
        <p:nvSpPr>
          <p:cNvPr id="7" name="Rectangle 4"/>
          <p:cNvSpPr>
            <a:spLocks noChangeArrowheads="1"/>
          </p:cNvSpPr>
          <p:nvPr/>
        </p:nvSpPr>
        <p:spPr bwMode="auto">
          <a:xfrm>
            <a:off x="533400" y="1371600"/>
            <a:ext cx="8153400" cy="2936188"/>
          </a:xfrm>
          <a:prstGeom prst="rect">
            <a:avLst/>
          </a:prstGeom>
          <a:noFill/>
          <a:ln w="9525">
            <a:noFill/>
            <a:miter lim="800000"/>
            <a:headEnd/>
            <a:tailEnd/>
          </a:ln>
        </p:spPr>
        <p:txBody>
          <a:bodyPr wrap="square">
            <a:spAutoFit/>
          </a:bodyPr>
          <a:lstStyle/>
          <a:p>
            <a:pPr marL="342900" indent="-342900" algn="just" eaLnBrk="1" hangingPunct="1">
              <a:spcBef>
                <a:spcPct val="10000"/>
              </a:spcBef>
              <a:buSzPct val="100000"/>
              <a:buBlip>
                <a:blip r:embed="rId2"/>
              </a:buBlip>
              <a:defRPr/>
            </a:pPr>
            <a:r>
              <a:rPr lang="en-US" sz="2200" dirty="0">
                <a:solidFill>
                  <a:schemeClr val="bg2"/>
                </a:solidFill>
                <a:latin typeface="Calibri"/>
                <a:cs typeface="Calibri"/>
              </a:rPr>
              <a:t>IGL has been </a:t>
            </a:r>
            <a:r>
              <a:rPr lang="en-US" sz="2200" dirty="0" err="1">
                <a:solidFill>
                  <a:schemeClr val="bg2"/>
                </a:solidFill>
                <a:latin typeface="Calibri"/>
                <a:cs typeface="Calibri"/>
              </a:rPr>
              <a:t>authorised</a:t>
            </a:r>
            <a:r>
              <a:rPr lang="en-US" sz="2200" dirty="0">
                <a:solidFill>
                  <a:schemeClr val="bg2"/>
                </a:solidFill>
                <a:latin typeface="Calibri"/>
                <a:cs typeface="Calibri"/>
              </a:rPr>
              <a:t> for </a:t>
            </a:r>
            <a:r>
              <a:rPr lang="en-US" sz="2200" dirty="0" err="1">
                <a:solidFill>
                  <a:schemeClr val="bg2"/>
                </a:solidFill>
                <a:latin typeface="Calibri"/>
                <a:cs typeface="Calibri"/>
              </a:rPr>
              <a:t>Rewari</a:t>
            </a:r>
            <a:r>
              <a:rPr lang="en-US" sz="2200" dirty="0">
                <a:solidFill>
                  <a:schemeClr val="bg2"/>
                </a:solidFill>
                <a:latin typeface="Calibri"/>
                <a:cs typeface="Calibri"/>
              </a:rPr>
              <a:t> geographical area in the recent 6th round of bidding by PNGRB .</a:t>
            </a:r>
          </a:p>
          <a:p>
            <a:pPr marL="342900" indent="-342900" algn="just" eaLnBrk="1" hangingPunct="1">
              <a:spcBef>
                <a:spcPct val="10000"/>
              </a:spcBef>
              <a:buSzPct val="100000"/>
              <a:buBlip>
                <a:blip r:embed="rId2"/>
              </a:buBlip>
              <a:defRPr/>
            </a:pPr>
            <a:endParaRPr lang="en-US" sz="2200" dirty="0">
              <a:solidFill>
                <a:schemeClr val="bg2"/>
              </a:solidFill>
              <a:latin typeface="Calibri"/>
              <a:cs typeface="Calibri"/>
            </a:endParaRPr>
          </a:p>
          <a:p>
            <a:pPr marL="342900" indent="-342900" algn="just" eaLnBrk="1" hangingPunct="1">
              <a:spcBef>
                <a:spcPct val="10000"/>
              </a:spcBef>
              <a:buSzPct val="100000"/>
              <a:buBlip>
                <a:blip r:embed="rId2"/>
              </a:buBlip>
              <a:defRPr/>
            </a:pPr>
            <a:r>
              <a:rPr lang="en-US" sz="2200" dirty="0">
                <a:solidFill>
                  <a:schemeClr val="bg2"/>
                </a:solidFill>
                <a:latin typeface="Calibri"/>
                <a:cs typeface="Calibri"/>
              </a:rPr>
              <a:t>IGL has started sale of CNG at two OMCs outlets in </a:t>
            </a:r>
            <a:r>
              <a:rPr lang="en-US" sz="2200" dirty="0" err="1">
                <a:solidFill>
                  <a:schemeClr val="bg2"/>
                </a:solidFill>
                <a:latin typeface="Calibri"/>
                <a:cs typeface="Calibri"/>
              </a:rPr>
              <a:t>Rewari</a:t>
            </a:r>
            <a:r>
              <a:rPr lang="en-US" sz="2200" dirty="0">
                <a:solidFill>
                  <a:schemeClr val="bg2"/>
                </a:solidFill>
                <a:latin typeface="Calibri"/>
                <a:cs typeface="Calibri"/>
              </a:rPr>
              <a:t> and sale of PNG to Domestic households is expected to start from June’. </a:t>
            </a:r>
          </a:p>
          <a:p>
            <a:pPr marL="342900" indent="-342900" algn="just" eaLnBrk="1" hangingPunct="1">
              <a:spcBef>
                <a:spcPct val="10000"/>
              </a:spcBef>
              <a:buSzPct val="100000"/>
              <a:buBlip>
                <a:blip r:embed="rId2"/>
              </a:buBlip>
              <a:defRPr/>
            </a:pPr>
            <a:endParaRPr lang="en-US" sz="2200" dirty="0">
              <a:solidFill>
                <a:schemeClr val="bg2"/>
              </a:solidFill>
              <a:latin typeface="Calibri"/>
              <a:cs typeface="Calibri"/>
            </a:endParaRPr>
          </a:p>
          <a:p>
            <a:pPr marL="342900" indent="-342900" algn="just" eaLnBrk="1" hangingPunct="1">
              <a:spcBef>
                <a:spcPct val="10000"/>
              </a:spcBef>
              <a:buSzPct val="100000"/>
              <a:buBlip>
                <a:blip r:embed="rId2"/>
              </a:buBlip>
              <a:defRPr/>
            </a:pPr>
            <a:r>
              <a:rPr lang="en-US" sz="2200" dirty="0">
                <a:solidFill>
                  <a:schemeClr val="bg2"/>
                </a:solidFill>
                <a:latin typeface="Calibri"/>
                <a:cs typeface="Calibri"/>
              </a:rPr>
              <a:t>IGL has participated in bids for new geographical areas of </a:t>
            </a:r>
            <a:r>
              <a:rPr lang="en-US" sz="2200" dirty="0" err="1">
                <a:solidFill>
                  <a:schemeClr val="bg2"/>
                </a:solidFill>
                <a:latin typeface="Calibri"/>
                <a:cs typeface="Calibri"/>
              </a:rPr>
              <a:t>Ambala</a:t>
            </a:r>
            <a:r>
              <a:rPr lang="en-US" sz="2200" dirty="0">
                <a:solidFill>
                  <a:schemeClr val="bg2"/>
                </a:solidFill>
                <a:latin typeface="Calibri"/>
                <a:cs typeface="Calibri"/>
              </a:rPr>
              <a:t> &amp; </a:t>
            </a:r>
            <a:r>
              <a:rPr lang="en-US" sz="2200" dirty="0" err="1">
                <a:solidFill>
                  <a:schemeClr val="bg2"/>
                </a:solidFill>
                <a:latin typeface="Calibri"/>
                <a:cs typeface="Calibri"/>
              </a:rPr>
              <a:t>Kurukshetra</a:t>
            </a:r>
            <a:r>
              <a:rPr lang="en-US" sz="2200" dirty="0">
                <a:solidFill>
                  <a:schemeClr val="bg2"/>
                </a:solidFill>
                <a:latin typeface="Calibri"/>
                <a:cs typeface="Calibri"/>
              </a:rPr>
              <a:t>, </a:t>
            </a:r>
            <a:r>
              <a:rPr lang="en-US" sz="2200" dirty="0" err="1">
                <a:solidFill>
                  <a:schemeClr val="bg2"/>
                </a:solidFill>
                <a:latin typeface="Calibri"/>
                <a:cs typeface="Calibri"/>
              </a:rPr>
              <a:t>Karnal</a:t>
            </a:r>
            <a:r>
              <a:rPr lang="en-US" sz="2200" dirty="0">
                <a:solidFill>
                  <a:schemeClr val="bg2"/>
                </a:solidFill>
                <a:latin typeface="Calibri"/>
                <a:cs typeface="Calibri"/>
              </a:rPr>
              <a:t> and </a:t>
            </a:r>
            <a:r>
              <a:rPr lang="en-US" sz="2200" dirty="0" err="1">
                <a:solidFill>
                  <a:schemeClr val="bg2"/>
                </a:solidFill>
                <a:latin typeface="Calibri"/>
                <a:cs typeface="Calibri"/>
              </a:rPr>
              <a:t>Bulandshahr</a:t>
            </a:r>
            <a:r>
              <a:rPr lang="en-US" sz="2200" dirty="0">
                <a:solidFill>
                  <a:schemeClr val="bg2"/>
                </a:solidFill>
                <a:latin typeface="Calibri"/>
                <a:cs typeface="Calibri"/>
              </a:rPr>
              <a:t>.</a:t>
            </a:r>
          </a:p>
        </p:txBody>
      </p:sp>
      <p:cxnSp>
        <p:nvCxnSpPr>
          <p:cNvPr id="11" name="Straight Connector 10"/>
          <p:cNvCxnSpPr/>
          <p:nvPr/>
        </p:nvCxnSpPr>
        <p:spPr bwMode="auto">
          <a:xfrm>
            <a:off x="990600" y="3352800"/>
            <a:ext cx="1143000" cy="0"/>
          </a:xfrm>
          <a:prstGeom prst="line">
            <a:avLst/>
          </a:prstGeom>
          <a:solidFill>
            <a:schemeClr val="accent1"/>
          </a:solidFill>
          <a:ln w="9525" cap="flat" cmpd="sng" algn="ctr">
            <a:solidFill>
              <a:srgbClr val="008000"/>
            </a:solidFill>
            <a:prstDash val="solid"/>
            <a:round/>
            <a:headEnd type="none" w="med" len="med"/>
            <a:tailEnd type="none" w="med" len="med"/>
          </a:ln>
          <a:effectLst/>
        </p:spPr>
      </p:cxnSp>
      <p:cxnSp>
        <p:nvCxnSpPr>
          <p:cNvPr id="12" name="Straight Connector 11"/>
          <p:cNvCxnSpPr/>
          <p:nvPr/>
        </p:nvCxnSpPr>
        <p:spPr bwMode="auto">
          <a:xfrm>
            <a:off x="990600" y="2286000"/>
            <a:ext cx="1143000" cy="0"/>
          </a:xfrm>
          <a:prstGeom prst="line">
            <a:avLst/>
          </a:prstGeom>
          <a:solidFill>
            <a:schemeClr val="accent1"/>
          </a:solidFill>
          <a:ln w="9525" cap="flat" cmpd="sng" algn="ctr">
            <a:solidFill>
              <a:srgbClr val="008000"/>
            </a:solidFill>
            <a:prstDash val="solid"/>
            <a:round/>
            <a:headEnd type="none" w="med" len="med"/>
            <a:tailEnd type="none" w="med" len="med"/>
          </a:ln>
          <a:effectLst/>
        </p:spPr>
      </p:cxnSp>
    </p:spTree>
    <p:extLst>
      <p:ext uri="{BB962C8B-B14F-4D97-AF65-F5344CB8AC3E}">
        <p14:creationId xmlns:p14="http://schemas.microsoft.com/office/powerpoint/2010/main" val="3422628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A20C9229-468A-4B77-9FD1-A851FA028C08}" type="slidenum">
              <a:rPr lang="en-US" smtClean="0"/>
              <a:pPr>
                <a:defRPr/>
              </a:pPr>
              <a:t>7</a:t>
            </a:fld>
            <a:endParaRPr lang="en-US"/>
          </a:p>
        </p:txBody>
      </p:sp>
      <p:sp>
        <p:nvSpPr>
          <p:cNvPr id="6" name="Rectangle 2"/>
          <p:cNvSpPr txBox="1">
            <a:spLocks noRot="1" noChangeArrowheads="1"/>
          </p:cNvSpPr>
          <p:nvPr/>
        </p:nvSpPr>
        <p:spPr>
          <a:xfrm>
            <a:off x="457200" y="46038"/>
            <a:ext cx="8229600" cy="639762"/>
          </a:xfrm>
          <a:prstGeom prst="rect">
            <a:avLst/>
          </a:prstGeom>
        </p:spPr>
        <p:txBody>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a:lstStyle>
          <a:p>
            <a:pPr algn="l" eaLnBrk="1" hangingPunct="1">
              <a:lnSpc>
                <a:spcPct val="80000"/>
              </a:lnSpc>
              <a:defRPr/>
            </a:pPr>
            <a:r>
              <a:rPr lang="en-US" sz="2800" b="0" dirty="0">
                <a:solidFill>
                  <a:schemeClr val="bg2"/>
                </a:solidFill>
                <a:effectLst/>
                <a:latin typeface="Calibri"/>
                <a:cs typeface="Calibri"/>
              </a:rPr>
              <a:t>Segment </a:t>
            </a:r>
            <a:r>
              <a:rPr lang="en-US" sz="2800" b="0" dirty="0" smtClean="0">
                <a:solidFill>
                  <a:schemeClr val="bg2"/>
                </a:solidFill>
                <a:effectLst/>
                <a:latin typeface="Calibri"/>
                <a:cs typeface="Calibri"/>
              </a:rPr>
              <a:t>&amp; </a:t>
            </a:r>
            <a:br>
              <a:rPr lang="en-US" sz="2800" b="0" dirty="0" smtClean="0">
                <a:solidFill>
                  <a:schemeClr val="bg2"/>
                </a:solidFill>
                <a:effectLst/>
                <a:latin typeface="Calibri"/>
                <a:cs typeface="Calibri"/>
              </a:rPr>
            </a:br>
            <a:r>
              <a:rPr lang="en-US" sz="2800" b="0" dirty="0" smtClean="0">
                <a:solidFill>
                  <a:schemeClr val="bg2"/>
                </a:solidFill>
                <a:effectLst/>
                <a:latin typeface="Calibri"/>
                <a:cs typeface="Calibri"/>
              </a:rPr>
              <a:t>Current Sales Volume </a:t>
            </a:r>
            <a:r>
              <a:rPr lang="en-US" sz="2800" b="0" dirty="0">
                <a:solidFill>
                  <a:schemeClr val="bg2"/>
                </a:solidFill>
                <a:effectLst/>
                <a:latin typeface="Calibri"/>
                <a:cs typeface="Calibri"/>
              </a:rPr>
              <a:t>Mix</a:t>
            </a:r>
            <a:endParaRPr lang="en-US" sz="2800" b="0" dirty="0" smtClean="0">
              <a:solidFill>
                <a:schemeClr val="bg2"/>
              </a:solidFill>
              <a:effectLst/>
              <a:latin typeface="Calibri"/>
              <a:cs typeface="Calibri"/>
            </a:endParaRPr>
          </a:p>
        </p:txBody>
      </p:sp>
      <p:pic>
        <p:nvPicPr>
          <p:cNvPr id="8" name="Picture 7" descr="pie 2.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2057400"/>
            <a:ext cx="7555915" cy="3633529"/>
          </a:xfrm>
          <a:prstGeom prst="rect">
            <a:avLst/>
          </a:prstGeom>
        </p:spPr>
      </p:pic>
      <p:sp>
        <p:nvSpPr>
          <p:cNvPr id="7" name="Rectangle 6"/>
          <p:cNvSpPr/>
          <p:nvPr/>
        </p:nvSpPr>
        <p:spPr>
          <a:xfrm>
            <a:off x="1752600" y="3544669"/>
            <a:ext cx="1518364" cy="646331"/>
          </a:xfrm>
          <a:prstGeom prst="rect">
            <a:avLst/>
          </a:prstGeom>
        </p:spPr>
        <p:txBody>
          <a:bodyPr wrap="none">
            <a:spAutoFit/>
          </a:bodyPr>
          <a:lstStyle/>
          <a:p>
            <a:pPr algn="ctr">
              <a:defRPr sz="2088" b="0" i="0" u="none" strike="noStrike" kern="1200" baseline="0">
                <a:solidFill>
                  <a:srgbClr val="000000"/>
                </a:solidFill>
                <a:latin typeface="Arial"/>
                <a:ea typeface="Arial"/>
                <a:cs typeface="Arial"/>
              </a:defRPr>
            </a:pPr>
            <a:r>
              <a:rPr lang="en-US" sz="1800" b="1" dirty="0" smtClean="0">
                <a:solidFill>
                  <a:schemeClr val="bg2"/>
                </a:solidFill>
                <a:latin typeface="Calibri"/>
                <a:cs typeface="Calibri"/>
              </a:rPr>
              <a:t>Percentage of </a:t>
            </a:r>
            <a:br>
              <a:rPr lang="en-US" sz="1800" b="1" dirty="0" smtClean="0">
                <a:solidFill>
                  <a:schemeClr val="bg2"/>
                </a:solidFill>
                <a:latin typeface="Calibri"/>
                <a:cs typeface="Calibri"/>
              </a:rPr>
            </a:br>
            <a:r>
              <a:rPr lang="en-US" sz="1800" b="1" dirty="0" smtClean="0">
                <a:solidFill>
                  <a:schemeClr val="bg2"/>
                </a:solidFill>
                <a:latin typeface="Calibri"/>
                <a:cs typeface="Calibri"/>
              </a:rPr>
              <a:t>sales mix</a:t>
            </a:r>
            <a:endParaRPr lang="en-US" sz="1800" b="1" dirty="0">
              <a:solidFill>
                <a:schemeClr val="bg2"/>
              </a:solidFill>
              <a:latin typeface="Calibri"/>
              <a:cs typeface="Calibri"/>
            </a:endParaRPr>
          </a:p>
        </p:txBody>
      </p:sp>
    </p:spTree>
    <p:extLst>
      <p:ext uri="{BB962C8B-B14F-4D97-AF65-F5344CB8AC3E}">
        <p14:creationId xmlns:p14="http://schemas.microsoft.com/office/powerpoint/2010/main" val="2394800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A20C9229-468A-4B77-9FD1-A851FA028C08}" type="slidenum">
              <a:rPr lang="en-US" smtClean="0"/>
              <a:pPr>
                <a:defRPr/>
              </a:pPr>
              <a:t>8</a:t>
            </a:fld>
            <a:endParaRPr lang="en-US"/>
          </a:p>
        </p:txBody>
      </p:sp>
      <p:sp>
        <p:nvSpPr>
          <p:cNvPr id="7" name="Rectangle 2"/>
          <p:cNvSpPr txBox="1">
            <a:spLocks noRot="1" noChangeArrowheads="1"/>
          </p:cNvSpPr>
          <p:nvPr/>
        </p:nvSpPr>
        <p:spPr>
          <a:xfrm>
            <a:off x="457200" y="122238"/>
            <a:ext cx="8229600" cy="639762"/>
          </a:xfrm>
          <a:prstGeom prst="rect">
            <a:avLst/>
          </a:prstGeom>
        </p:spPr>
        <p:txBody>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a:lstStyle>
          <a:p>
            <a:pPr algn="l" eaLnBrk="1" hangingPunct="1">
              <a:defRPr/>
            </a:pPr>
            <a:r>
              <a:rPr lang="en-US" sz="3600" b="0" dirty="0" smtClean="0">
                <a:solidFill>
                  <a:schemeClr val="bg2"/>
                </a:solidFill>
                <a:effectLst/>
                <a:latin typeface="Calibri"/>
                <a:cs typeface="Calibri"/>
              </a:rPr>
              <a:t>Sales Volumes</a:t>
            </a:r>
          </a:p>
        </p:txBody>
      </p:sp>
      <p:sp>
        <p:nvSpPr>
          <p:cNvPr id="9" name="Text Box 5"/>
          <p:cNvSpPr txBox="1">
            <a:spLocks noChangeArrowheads="1"/>
          </p:cNvSpPr>
          <p:nvPr/>
        </p:nvSpPr>
        <p:spPr bwMode="auto">
          <a:xfrm>
            <a:off x="6248400" y="1430528"/>
            <a:ext cx="2514600" cy="369332"/>
          </a:xfrm>
          <a:prstGeom prst="rect">
            <a:avLst/>
          </a:prstGeom>
          <a:noFill/>
          <a:ln w="9525">
            <a:noFill/>
            <a:miter lim="800000"/>
            <a:headEnd/>
            <a:tailEnd/>
          </a:ln>
        </p:spPr>
        <p:txBody>
          <a:bodyPr wrap="square">
            <a:spAutoFit/>
          </a:bodyPr>
          <a:lstStyle/>
          <a:p>
            <a:pPr algn="r">
              <a:spcBef>
                <a:spcPct val="50000"/>
              </a:spcBef>
            </a:pPr>
            <a:r>
              <a:rPr lang="en-US" sz="1800" dirty="0">
                <a:solidFill>
                  <a:schemeClr val="bg2"/>
                </a:solidFill>
                <a:latin typeface="Calibri"/>
                <a:cs typeface="Calibri"/>
              </a:rPr>
              <a:t>Figures in MMSCM</a:t>
            </a:r>
          </a:p>
        </p:txBody>
      </p:sp>
      <p:graphicFrame>
        <p:nvGraphicFramePr>
          <p:cNvPr id="6" name="Table 5"/>
          <p:cNvGraphicFramePr>
            <a:graphicFrameLocks noGrp="1"/>
          </p:cNvGraphicFramePr>
          <p:nvPr>
            <p:extLst>
              <p:ext uri="{D42A27DB-BD31-4B8C-83A1-F6EECF244321}">
                <p14:modId xmlns:p14="http://schemas.microsoft.com/office/powerpoint/2010/main" val="1351082500"/>
              </p:ext>
            </p:extLst>
          </p:nvPr>
        </p:nvGraphicFramePr>
        <p:xfrm>
          <a:off x="609600" y="1951737"/>
          <a:ext cx="8077202" cy="2086864"/>
        </p:xfrm>
        <a:graphic>
          <a:graphicData uri="http://schemas.openxmlformats.org/drawingml/2006/table">
            <a:tbl>
              <a:tblPr firstRow="1" bandRow="1">
                <a:tableStyleId>{5C22544A-7EE6-4342-B048-85BDC9FD1C3A}</a:tableStyleId>
              </a:tblPr>
              <a:tblGrid>
                <a:gridCol w="1828800"/>
                <a:gridCol w="990600"/>
                <a:gridCol w="990600"/>
                <a:gridCol w="990600"/>
                <a:gridCol w="990600"/>
                <a:gridCol w="990600"/>
                <a:gridCol w="1295402"/>
              </a:tblGrid>
              <a:tr h="370840">
                <a:tc>
                  <a:txBody>
                    <a:bodyPr/>
                    <a:lstStyle/>
                    <a:p>
                      <a:pPr>
                        <a:lnSpc>
                          <a:spcPct val="110000"/>
                        </a:lnSpc>
                      </a:pPr>
                      <a:endParaRPr lang="en-US" sz="1800" b="0" dirty="0">
                        <a:latin typeface="Calibri"/>
                        <a:cs typeface="Calibri"/>
                      </a:endParaRPr>
                    </a:p>
                  </a:txBody>
                  <a:tcPr>
                    <a:lnL w="12700" cmpd="sng">
                      <a:noFill/>
                    </a:lnL>
                    <a:lnR w="12700" cmpd="sng">
                      <a:noFill/>
                    </a:lnR>
                    <a:lnT w="12700" cmpd="sng">
                      <a:noFill/>
                    </a:lnT>
                    <a:lnB w="38100" cmpd="sng">
                      <a:noFill/>
                    </a:lnB>
                    <a:solidFill>
                      <a:srgbClr val="008000"/>
                    </a:solidFill>
                  </a:tcPr>
                </a:tc>
                <a:tc>
                  <a:txBody>
                    <a:bodyPr/>
                    <a:lstStyle/>
                    <a:p>
                      <a:pPr algn="r" fontAlgn="ctr">
                        <a:lnSpc>
                          <a:spcPct val="110000"/>
                        </a:lnSpc>
                      </a:pPr>
                      <a:r>
                        <a:rPr lang="tr-TR" sz="1800" b="0" i="0" u="none" strike="noStrike" dirty="0">
                          <a:effectLst/>
                          <a:latin typeface="Calibri"/>
                          <a:cs typeface="Calibri"/>
                        </a:rPr>
                        <a:t>FY13</a:t>
                      </a:r>
                    </a:p>
                  </a:txBody>
                  <a:tcPr marL="0" marR="0" marT="0" marB="0" anchor="ctr">
                    <a:lnL w="12700" cmpd="sng">
                      <a:noFill/>
                    </a:lnL>
                    <a:lnR w="12700" cmpd="sng">
                      <a:noFill/>
                    </a:lnR>
                    <a:lnT w="12700" cmpd="sng">
                      <a:noFill/>
                    </a:lnT>
                    <a:lnB w="38100" cmpd="sng">
                      <a:noFill/>
                    </a:lnB>
                    <a:solidFill>
                      <a:srgbClr val="008000"/>
                    </a:solidFill>
                  </a:tcPr>
                </a:tc>
                <a:tc>
                  <a:txBody>
                    <a:bodyPr/>
                    <a:lstStyle/>
                    <a:p>
                      <a:pPr algn="r" fontAlgn="ctr">
                        <a:lnSpc>
                          <a:spcPct val="110000"/>
                        </a:lnSpc>
                      </a:pPr>
                      <a:r>
                        <a:rPr lang="tr-TR" sz="1800" b="0" i="0" u="none" strike="noStrike" dirty="0">
                          <a:effectLst/>
                          <a:latin typeface="Calibri"/>
                          <a:cs typeface="Calibri"/>
                        </a:rPr>
                        <a:t>FY14</a:t>
                      </a:r>
                    </a:p>
                  </a:txBody>
                  <a:tcPr marL="0" marR="0" marT="0" marB="0" anchor="ctr">
                    <a:lnL w="12700" cmpd="sng">
                      <a:noFill/>
                    </a:lnL>
                    <a:lnR w="12700" cmpd="sng">
                      <a:noFill/>
                    </a:lnR>
                    <a:lnT w="12700" cmpd="sng">
                      <a:noFill/>
                    </a:lnT>
                    <a:lnB w="38100" cmpd="sng">
                      <a:noFill/>
                    </a:lnB>
                    <a:solidFill>
                      <a:srgbClr val="008000"/>
                    </a:solidFill>
                  </a:tcPr>
                </a:tc>
                <a:tc>
                  <a:txBody>
                    <a:bodyPr/>
                    <a:lstStyle/>
                    <a:p>
                      <a:pPr algn="r" fontAlgn="ctr">
                        <a:lnSpc>
                          <a:spcPct val="110000"/>
                        </a:lnSpc>
                      </a:pPr>
                      <a:r>
                        <a:rPr lang="tr-TR" sz="1800" b="0" i="0" u="none" strike="noStrike" dirty="0">
                          <a:effectLst/>
                          <a:latin typeface="Calibri"/>
                          <a:cs typeface="Calibri"/>
                        </a:rPr>
                        <a:t>FY15</a:t>
                      </a:r>
                    </a:p>
                  </a:txBody>
                  <a:tcPr marL="0" marR="0" marT="0" marB="0" anchor="ctr">
                    <a:lnL w="12700" cmpd="sng">
                      <a:noFill/>
                    </a:lnL>
                    <a:lnR w="12700" cmpd="sng">
                      <a:noFill/>
                    </a:lnR>
                    <a:lnT w="12700" cmpd="sng">
                      <a:noFill/>
                    </a:lnT>
                    <a:lnB w="38100" cmpd="sng">
                      <a:noFill/>
                    </a:lnB>
                    <a:solidFill>
                      <a:srgbClr val="008000"/>
                    </a:solidFill>
                  </a:tcPr>
                </a:tc>
                <a:tc>
                  <a:txBody>
                    <a:bodyPr/>
                    <a:lstStyle/>
                    <a:p>
                      <a:pPr algn="r" fontAlgn="ctr">
                        <a:lnSpc>
                          <a:spcPct val="110000"/>
                        </a:lnSpc>
                      </a:pPr>
                      <a:r>
                        <a:rPr lang="tr-TR" sz="1800" b="0" i="0" u="none" strike="noStrike" dirty="0">
                          <a:effectLst/>
                          <a:latin typeface="Calibri"/>
                          <a:cs typeface="Calibri"/>
                        </a:rPr>
                        <a:t>FY16</a:t>
                      </a:r>
                    </a:p>
                  </a:txBody>
                  <a:tcPr marL="0" marR="0" marT="0" marB="0" anchor="ctr">
                    <a:lnL w="12700" cmpd="sng">
                      <a:noFill/>
                    </a:lnL>
                    <a:lnR w="12700" cmpd="sng">
                      <a:noFill/>
                    </a:lnR>
                    <a:lnT w="12700" cmpd="sng">
                      <a:noFill/>
                    </a:lnT>
                    <a:lnB w="38100" cmpd="sng">
                      <a:noFill/>
                    </a:lnB>
                    <a:solidFill>
                      <a:srgbClr val="008000"/>
                    </a:solidFill>
                  </a:tcPr>
                </a:tc>
                <a:tc>
                  <a:txBody>
                    <a:bodyPr/>
                    <a:lstStyle/>
                    <a:p>
                      <a:pPr algn="r" fontAlgn="ctr">
                        <a:lnSpc>
                          <a:spcPct val="110000"/>
                        </a:lnSpc>
                      </a:pPr>
                      <a:r>
                        <a:rPr lang="tr-TR" sz="1800" b="0" i="0" u="none" strike="noStrike" dirty="0">
                          <a:effectLst/>
                          <a:latin typeface="Calibri"/>
                          <a:cs typeface="Calibri"/>
                        </a:rPr>
                        <a:t>FY17</a:t>
                      </a:r>
                    </a:p>
                  </a:txBody>
                  <a:tcPr marL="0" marR="0" marT="0" marB="0" anchor="ctr">
                    <a:lnL w="12700" cmpd="sng">
                      <a:noFill/>
                    </a:lnL>
                    <a:lnR w="12700" cmpd="sng">
                      <a:noFill/>
                    </a:lnR>
                    <a:lnT w="12700" cmpd="sng">
                      <a:noFill/>
                    </a:lnT>
                    <a:lnB w="38100" cmpd="sng">
                      <a:noFill/>
                    </a:lnB>
                    <a:solidFill>
                      <a:srgbClr val="008000"/>
                    </a:solidFill>
                  </a:tcPr>
                </a:tc>
                <a:tc>
                  <a:txBody>
                    <a:bodyPr/>
                    <a:lstStyle/>
                    <a:p>
                      <a:pPr algn="r" fontAlgn="b">
                        <a:lnSpc>
                          <a:spcPct val="110000"/>
                        </a:lnSpc>
                      </a:pPr>
                      <a:r>
                        <a:rPr lang="en-US" sz="1800" b="0" i="0" u="none" strike="noStrike" dirty="0">
                          <a:effectLst/>
                          <a:latin typeface="Calibri"/>
                          <a:cs typeface="Calibri"/>
                        </a:rPr>
                        <a:t>CAGR last </a:t>
                      </a:r>
                      <a:r>
                        <a:rPr lang="en-US" sz="1800" b="0" i="0" u="none" strike="noStrike" dirty="0" smtClean="0">
                          <a:effectLst/>
                          <a:latin typeface="Calibri"/>
                          <a:cs typeface="Calibri"/>
                        </a:rPr>
                        <a:t/>
                      </a:r>
                      <a:br>
                        <a:rPr lang="en-US" sz="1800" b="0" i="0" u="none" strike="noStrike" dirty="0" smtClean="0">
                          <a:effectLst/>
                          <a:latin typeface="Calibri"/>
                          <a:cs typeface="Calibri"/>
                        </a:rPr>
                      </a:br>
                      <a:r>
                        <a:rPr lang="en-US" sz="1800" b="0" i="0" u="none" strike="noStrike" dirty="0" smtClean="0">
                          <a:effectLst/>
                          <a:latin typeface="Calibri"/>
                          <a:cs typeface="Calibri"/>
                        </a:rPr>
                        <a:t>five </a:t>
                      </a:r>
                      <a:r>
                        <a:rPr lang="en-US" sz="1800" b="0" i="0" u="none" strike="noStrike" dirty="0">
                          <a:effectLst/>
                          <a:latin typeface="Calibri"/>
                          <a:cs typeface="Calibri"/>
                        </a:rPr>
                        <a:t>years</a:t>
                      </a:r>
                    </a:p>
                  </a:txBody>
                  <a:tcPr marL="0" marR="0" marT="0" marB="0" anchor="b">
                    <a:lnL w="12700" cmpd="sng">
                      <a:noFill/>
                    </a:lnL>
                    <a:lnR w="12700" cmpd="sng">
                      <a:noFill/>
                    </a:lnR>
                    <a:lnT w="12700" cmpd="sng">
                      <a:noFill/>
                    </a:lnT>
                    <a:lnB w="38100" cmpd="sng">
                      <a:noFill/>
                    </a:lnB>
                    <a:solidFill>
                      <a:srgbClr val="008000"/>
                    </a:solidFill>
                  </a:tcPr>
                </a:tc>
              </a:tr>
              <a:tr h="370840">
                <a:tc>
                  <a:txBody>
                    <a:bodyPr/>
                    <a:lstStyle/>
                    <a:p>
                      <a:pPr algn="l" fontAlgn="ctr">
                        <a:lnSpc>
                          <a:spcPct val="120000"/>
                        </a:lnSpc>
                      </a:pPr>
                      <a:r>
                        <a:rPr lang="en-US" sz="1800" b="0" i="0" u="none" strike="noStrike" dirty="0">
                          <a:effectLst/>
                          <a:latin typeface="Calibri"/>
                          <a:cs typeface="Calibri"/>
                        </a:rPr>
                        <a:t>CNG </a:t>
                      </a:r>
                    </a:p>
                  </a:txBody>
                  <a:tcPr marL="0" marR="0" marT="0" marB="0" anchor="ctr">
                    <a:lnL w="12700" cmpd="sng">
                      <a:noFill/>
                    </a:lnL>
                    <a:lnR w="12700" cmpd="sng">
                      <a:noFill/>
                    </a:lnR>
                    <a:lnT w="38100" cmpd="sng">
                      <a:noFill/>
                    </a:lnT>
                    <a:lnB w="6350" cap="flat" cmpd="sng" algn="ctr">
                      <a:solidFill>
                        <a:scrgbClr r="0" g="0" b="0"/>
                      </a:solidFill>
                      <a:prstDash val="solid"/>
                      <a:round/>
                      <a:headEnd type="none" w="med" len="med"/>
                      <a:tailEnd type="none" w="med" len="med"/>
                    </a:lnB>
                    <a:noFill/>
                  </a:tcPr>
                </a:tc>
                <a:tc>
                  <a:txBody>
                    <a:bodyPr/>
                    <a:lstStyle/>
                    <a:p>
                      <a:pPr algn="r" fontAlgn="ctr">
                        <a:lnSpc>
                          <a:spcPct val="120000"/>
                        </a:lnSpc>
                      </a:pPr>
                      <a:r>
                        <a:rPr lang="is-IS" sz="1800" b="0" i="0" u="none" strike="noStrike" dirty="0">
                          <a:effectLst/>
                          <a:latin typeface="Calibri"/>
                          <a:cs typeface="Calibri"/>
                        </a:rPr>
                        <a:t> 1,005 </a:t>
                      </a:r>
                    </a:p>
                  </a:txBody>
                  <a:tcPr marL="0" marR="0" marT="0" marB="0" anchor="ctr">
                    <a:lnL w="12700" cmpd="sng">
                      <a:noFill/>
                    </a:lnL>
                    <a:lnR w="12700" cmpd="sng">
                      <a:noFill/>
                    </a:lnR>
                    <a:lnT w="38100" cmpd="sng">
                      <a:noFill/>
                    </a:lnT>
                    <a:lnB w="6350" cap="flat" cmpd="sng" algn="ctr">
                      <a:solidFill>
                        <a:scrgbClr r="0" g="0" b="0"/>
                      </a:solidFill>
                      <a:prstDash val="solid"/>
                      <a:round/>
                      <a:headEnd type="none" w="med" len="med"/>
                      <a:tailEnd type="none" w="med" len="med"/>
                    </a:lnB>
                    <a:noFill/>
                  </a:tcPr>
                </a:tc>
                <a:tc>
                  <a:txBody>
                    <a:bodyPr/>
                    <a:lstStyle/>
                    <a:p>
                      <a:pPr algn="r" fontAlgn="ctr">
                        <a:lnSpc>
                          <a:spcPct val="120000"/>
                        </a:lnSpc>
                      </a:pPr>
                      <a:r>
                        <a:rPr lang="fi-FI" sz="1800" b="0" i="0" u="none" strike="noStrike">
                          <a:effectLst/>
                          <a:latin typeface="Calibri"/>
                          <a:cs typeface="Calibri"/>
                        </a:rPr>
                        <a:t> 1,028 </a:t>
                      </a:r>
                    </a:p>
                  </a:txBody>
                  <a:tcPr marL="0" marR="0" marT="0" marB="0" anchor="ctr">
                    <a:lnL w="12700" cmpd="sng">
                      <a:noFill/>
                    </a:lnL>
                    <a:lnR w="12700" cmpd="sng">
                      <a:noFill/>
                    </a:lnR>
                    <a:lnT w="38100" cmpd="sng">
                      <a:noFill/>
                    </a:lnT>
                    <a:lnB w="6350" cap="flat" cmpd="sng" algn="ctr">
                      <a:solidFill>
                        <a:scrgbClr r="0" g="0" b="0"/>
                      </a:solidFill>
                      <a:prstDash val="solid"/>
                      <a:round/>
                      <a:headEnd type="none" w="med" len="med"/>
                      <a:tailEnd type="none" w="med" len="med"/>
                    </a:lnB>
                    <a:noFill/>
                  </a:tcPr>
                </a:tc>
                <a:tc>
                  <a:txBody>
                    <a:bodyPr/>
                    <a:lstStyle/>
                    <a:p>
                      <a:pPr algn="r" fontAlgn="ctr">
                        <a:lnSpc>
                          <a:spcPct val="120000"/>
                        </a:lnSpc>
                      </a:pPr>
                      <a:r>
                        <a:rPr lang="is-IS" sz="1800" b="0" i="0" u="none" strike="noStrike">
                          <a:effectLst/>
                          <a:latin typeface="Calibri"/>
                          <a:cs typeface="Calibri"/>
                        </a:rPr>
                        <a:t> 1,073 </a:t>
                      </a:r>
                    </a:p>
                  </a:txBody>
                  <a:tcPr marL="0" marR="0" marT="0" marB="0" anchor="ctr">
                    <a:lnL w="12700" cmpd="sng">
                      <a:noFill/>
                    </a:lnL>
                    <a:lnR w="12700" cmpd="sng">
                      <a:noFill/>
                    </a:lnR>
                    <a:lnT w="38100" cmpd="sng">
                      <a:noFill/>
                    </a:lnT>
                    <a:lnB w="6350" cap="flat" cmpd="sng" algn="ctr">
                      <a:solidFill>
                        <a:scrgbClr r="0" g="0" b="0"/>
                      </a:solidFill>
                      <a:prstDash val="solid"/>
                      <a:round/>
                      <a:headEnd type="none" w="med" len="med"/>
                      <a:tailEnd type="none" w="med" len="med"/>
                    </a:lnB>
                    <a:noFill/>
                  </a:tcPr>
                </a:tc>
                <a:tc>
                  <a:txBody>
                    <a:bodyPr/>
                    <a:lstStyle/>
                    <a:p>
                      <a:pPr algn="r" fontAlgn="ctr">
                        <a:lnSpc>
                          <a:spcPct val="120000"/>
                        </a:lnSpc>
                      </a:pPr>
                      <a:r>
                        <a:rPr lang="is-IS" sz="1800" b="0" i="0" u="none" strike="noStrike">
                          <a:effectLst/>
                          <a:latin typeface="Calibri"/>
                          <a:cs typeface="Calibri"/>
                        </a:rPr>
                        <a:t> 1,123 </a:t>
                      </a:r>
                    </a:p>
                  </a:txBody>
                  <a:tcPr marL="0" marR="0" marT="0" marB="0" anchor="ctr">
                    <a:lnL w="12700" cmpd="sng">
                      <a:noFill/>
                    </a:lnL>
                    <a:lnR w="12700" cmpd="sng">
                      <a:noFill/>
                    </a:lnR>
                    <a:lnT w="38100" cmpd="sng">
                      <a:noFill/>
                    </a:lnT>
                    <a:lnB w="6350" cap="flat" cmpd="sng" algn="ctr">
                      <a:solidFill>
                        <a:scrgbClr r="0" g="0" b="0"/>
                      </a:solidFill>
                      <a:prstDash val="solid"/>
                      <a:round/>
                      <a:headEnd type="none" w="med" len="med"/>
                      <a:tailEnd type="none" w="med" len="med"/>
                    </a:lnB>
                    <a:noFill/>
                  </a:tcPr>
                </a:tc>
                <a:tc>
                  <a:txBody>
                    <a:bodyPr/>
                    <a:lstStyle/>
                    <a:p>
                      <a:pPr algn="r" fontAlgn="ctr">
                        <a:lnSpc>
                          <a:spcPct val="120000"/>
                        </a:lnSpc>
                      </a:pPr>
                      <a:r>
                        <a:rPr lang="is-IS" sz="1800" b="0" i="0" u="none" strike="noStrike" dirty="0">
                          <a:effectLst/>
                          <a:latin typeface="Calibri"/>
                          <a:cs typeface="Calibri"/>
                        </a:rPr>
                        <a:t> 1,269 </a:t>
                      </a:r>
                    </a:p>
                  </a:txBody>
                  <a:tcPr marL="0" marR="0" marT="0" marB="0" anchor="ctr">
                    <a:lnL w="12700" cmpd="sng">
                      <a:noFill/>
                    </a:lnL>
                    <a:lnR w="12700" cmpd="sng">
                      <a:noFill/>
                    </a:lnR>
                    <a:lnT w="38100" cmpd="sng">
                      <a:noFill/>
                    </a:lnT>
                    <a:lnB w="6350" cap="flat" cmpd="sng" algn="ctr">
                      <a:solidFill>
                        <a:scrgbClr r="0" g="0" b="0"/>
                      </a:solidFill>
                      <a:prstDash val="solid"/>
                      <a:round/>
                      <a:headEnd type="none" w="med" len="med"/>
                      <a:tailEnd type="none" w="med" len="med"/>
                    </a:lnB>
                    <a:noFill/>
                  </a:tcPr>
                </a:tc>
                <a:tc>
                  <a:txBody>
                    <a:bodyPr/>
                    <a:lstStyle/>
                    <a:p>
                      <a:pPr algn="r" fontAlgn="ctr">
                        <a:lnSpc>
                          <a:spcPct val="120000"/>
                        </a:lnSpc>
                      </a:pPr>
                      <a:r>
                        <a:rPr lang="pt-BR" sz="1800" b="0" i="0" u="none" strike="noStrike" dirty="0">
                          <a:effectLst/>
                          <a:latin typeface="Calibri"/>
                          <a:cs typeface="Calibri"/>
                        </a:rPr>
                        <a:t>6%</a:t>
                      </a:r>
                    </a:p>
                  </a:txBody>
                  <a:tcPr marL="0" marR="0" marT="0" marB="0" anchor="ctr">
                    <a:lnL w="12700" cmpd="sng">
                      <a:noFill/>
                    </a:lnL>
                    <a:lnR w="12700" cmpd="sng">
                      <a:noFill/>
                    </a:lnR>
                    <a:lnT w="38100" cmpd="sng">
                      <a:noFill/>
                    </a:lnT>
                    <a:lnB w="6350" cap="flat" cmpd="sng" algn="ctr">
                      <a:solidFill>
                        <a:scrgbClr r="0" g="0" b="0"/>
                      </a:solidFill>
                      <a:prstDash val="solid"/>
                      <a:round/>
                      <a:headEnd type="none" w="med" len="med"/>
                      <a:tailEnd type="none" w="med" len="med"/>
                    </a:lnB>
                    <a:noFill/>
                  </a:tcPr>
                </a:tc>
              </a:tr>
              <a:tr h="370840">
                <a:tc>
                  <a:txBody>
                    <a:bodyPr/>
                    <a:lstStyle/>
                    <a:p>
                      <a:pPr algn="l" fontAlgn="ctr">
                        <a:lnSpc>
                          <a:spcPct val="120000"/>
                        </a:lnSpc>
                      </a:pPr>
                      <a:r>
                        <a:rPr lang="en-US" sz="1800" b="0" i="0" u="none" strike="noStrike">
                          <a:effectLst/>
                          <a:latin typeface="Calibri"/>
                          <a:cs typeface="Calibri"/>
                        </a:rPr>
                        <a:t>PNG </a:t>
                      </a:r>
                    </a:p>
                  </a:txBody>
                  <a:tcPr marL="0" marR="0" marT="0" marB="0" anchor="ctr">
                    <a:lnL w="12700" cmpd="sng">
                      <a:noFill/>
                    </a:lnL>
                    <a:lnR w="12700" cmpd="sng">
                      <a:noFill/>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noFill/>
                  </a:tcPr>
                </a:tc>
                <a:tc>
                  <a:txBody>
                    <a:bodyPr/>
                    <a:lstStyle/>
                    <a:p>
                      <a:pPr algn="r" fontAlgn="ctr">
                        <a:lnSpc>
                          <a:spcPct val="120000"/>
                        </a:lnSpc>
                      </a:pPr>
                      <a:r>
                        <a:rPr lang="en-US" sz="1800" b="0" i="0" u="none" strike="noStrike" dirty="0">
                          <a:effectLst/>
                          <a:latin typeface="Calibri"/>
                          <a:cs typeface="Calibri"/>
                        </a:rPr>
                        <a:t> 333 </a:t>
                      </a:r>
                    </a:p>
                  </a:txBody>
                  <a:tcPr marL="0" marR="0" marT="0" marB="0" anchor="ctr">
                    <a:lnL w="12700" cmpd="sng">
                      <a:noFill/>
                    </a:lnL>
                    <a:lnR w="12700" cmpd="sng">
                      <a:noFill/>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noFill/>
                  </a:tcPr>
                </a:tc>
                <a:tc>
                  <a:txBody>
                    <a:bodyPr/>
                    <a:lstStyle/>
                    <a:p>
                      <a:pPr algn="r" fontAlgn="ctr">
                        <a:lnSpc>
                          <a:spcPct val="120000"/>
                        </a:lnSpc>
                      </a:pPr>
                      <a:r>
                        <a:rPr lang="en-US" sz="1800" b="0" i="0" u="none" strike="noStrike" dirty="0">
                          <a:effectLst/>
                          <a:latin typeface="Calibri"/>
                          <a:cs typeface="Calibri"/>
                        </a:rPr>
                        <a:t> 356 </a:t>
                      </a:r>
                    </a:p>
                  </a:txBody>
                  <a:tcPr marL="0" marR="0" marT="0" marB="0" anchor="ctr">
                    <a:lnL w="12700" cmpd="sng">
                      <a:noFill/>
                    </a:lnL>
                    <a:lnR w="12700" cmpd="sng">
                      <a:noFill/>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noFill/>
                  </a:tcPr>
                </a:tc>
                <a:tc>
                  <a:txBody>
                    <a:bodyPr/>
                    <a:lstStyle/>
                    <a:p>
                      <a:pPr algn="r" fontAlgn="ctr">
                        <a:lnSpc>
                          <a:spcPct val="120000"/>
                        </a:lnSpc>
                      </a:pPr>
                      <a:r>
                        <a:rPr lang="en-US" sz="1800" b="0" i="0" u="none" strike="noStrike">
                          <a:effectLst/>
                          <a:latin typeface="Calibri"/>
                          <a:cs typeface="Calibri"/>
                        </a:rPr>
                        <a:t> 330 </a:t>
                      </a:r>
                    </a:p>
                  </a:txBody>
                  <a:tcPr marL="0" marR="0" marT="0" marB="0" anchor="ctr">
                    <a:lnL w="12700" cmpd="sng">
                      <a:noFill/>
                    </a:lnL>
                    <a:lnR w="12700" cmpd="sng">
                      <a:noFill/>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noFill/>
                  </a:tcPr>
                </a:tc>
                <a:tc>
                  <a:txBody>
                    <a:bodyPr/>
                    <a:lstStyle/>
                    <a:p>
                      <a:pPr algn="r" fontAlgn="ctr">
                        <a:lnSpc>
                          <a:spcPct val="120000"/>
                        </a:lnSpc>
                      </a:pPr>
                      <a:r>
                        <a:rPr lang="is-IS" sz="1800" b="0" i="0" u="none" strike="noStrike">
                          <a:effectLst/>
                          <a:latin typeface="Calibri"/>
                          <a:cs typeface="Calibri"/>
                        </a:rPr>
                        <a:t> 342 </a:t>
                      </a:r>
                    </a:p>
                  </a:txBody>
                  <a:tcPr marL="0" marR="0" marT="0" marB="0" anchor="ctr">
                    <a:lnL w="12700" cmpd="sng">
                      <a:noFill/>
                    </a:lnL>
                    <a:lnR w="12700" cmpd="sng">
                      <a:noFill/>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noFill/>
                  </a:tcPr>
                </a:tc>
                <a:tc>
                  <a:txBody>
                    <a:bodyPr/>
                    <a:lstStyle/>
                    <a:p>
                      <a:pPr algn="r" fontAlgn="ctr">
                        <a:lnSpc>
                          <a:spcPct val="120000"/>
                        </a:lnSpc>
                      </a:pPr>
                      <a:r>
                        <a:rPr lang="is-IS" sz="1800" b="0" i="0" u="none" strike="noStrike">
                          <a:effectLst/>
                          <a:latin typeface="Calibri"/>
                          <a:cs typeface="Calibri"/>
                        </a:rPr>
                        <a:t> 406 </a:t>
                      </a:r>
                    </a:p>
                  </a:txBody>
                  <a:tcPr marL="0" marR="0" marT="0" marB="0" anchor="ctr">
                    <a:lnL w="12700" cmpd="sng">
                      <a:noFill/>
                    </a:lnL>
                    <a:lnR w="12700" cmpd="sng">
                      <a:noFill/>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noFill/>
                  </a:tcPr>
                </a:tc>
                <a:tc>
                  <a:txBody>
                    <a:bodyPr/>
                    <a:lstStyle/>
                    <a:p>
                      <a:pPr algn="r" fontAlgn="ctr">
                        <a:lnSpc>
                          <a:spcPct val="120000"/>
                        </a:lnSpc>
                      </a:pPr>
                      <a:r>
                        <a:rPr lang="pt-BR" sz="1800" b="0" i="0" u="none" strike="noStrike" dirty="0">
                          <a:effectLst/>
                          <a:latin typeface="Calibri"/>
                          <a:cs typeface="Calibri"/>
                        </a:rPr>
                        <a:t>8%</a:t>
                      </a:r>
                    </a:p>
                  </a:txBody>
                  <a:tcPr marL="0" marR="0" marT="0" marB="0" anchor="ctr">
                    <a:lnL w="12700" cmpd="sng">
                      <a:noFill/>
                    </a:lnL>
                    <a:lnR w="12700" cmpd="sng">
                      <a:noFill/>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noFill/>
                  </a:tcPr>
                </a:tc>
              </a:tr>
              <a:tr h="370840">
                <a:tc>
                  <a:txBody>
                    <a:bodyPr/>
                    <a:lstStyle/>
                    <a:p>
                      <a:pPr algn="l" fontAlgn="ctr">
                        <a:lnSpc>
                          <a:spcPct val="120000"/>
                        </a:lnSpc>
                      </a:pPr>
                      <a:r>
                        <a:rPr lang="en-US" sz="1800" b="0" i="0" u="none" strike="noStrike">
                          <a:effectLst/>
                          <a:latin typeface="Calibri"/>
                          <a:cs typeface="Calibri"/>
                        </a:rPr>
                        <a:t>Total Sale</a:t>
                      </a:r>
                    </a:p>
                  </a:txBody>
                  <a:tcPr marL="0" marR="0" marT="0" marB="0" anchor="ctr">
                    <a:lnL w="12700" cmpd="sng">
                      <a:noFill/>
                    </a:lnL>
                    <a:lnR w="12700" cmpd="sng">
                      <a:noFill/>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noFill/>
                  </a:tcPr>
                </a:tc>
                <a:tc>
                  <a:txBody>
                    <a:bodyPr/>
                    <a:lstStyle/>
                    <a:p>
                      <a:pPr algn="r" fontAlgn="ctr">
                        <a:lnSpc>
                          <a:spcPct val="120000"/>
                        </a:lnSpc>
                      </a:pPr>
                      <a:r>
                        <a:rPr lang="cs-CZ" sz="1800" b="0" i="0" u="none" strike="noStrike">
                          <a:effectLst/>
                          <a:latin typeface="Calibri"/>
                          <a:cs typeface="Calibri"/>
                        </a:rPr>
                        <a:t> 1,338 </a:t>
                      </a:r>
                    </a:p>
                  </a:txBody>
                  <a:tcPr marL="0" marR="0" marT="0" marB="0" anchor="ctr">
                    <a:lnL w="12700" cmpd="sng">
                      <a:noFill/>
                    </a:lnL>
                    <a:lnR w="12700" cmpd="sng">
                      <a:noFill/>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noFill/>
                  </a:tcPr>
                </a:tc>
                <a:tc>
                  <a:txBody>
                    <a:bodyPr/>
                    <a:lstStyle/>
                    <a:p>
                      <a:pPr algn="r" fontAlgn="ctr">
                        <a:lnSpc>
                          <a:spcPct val="120000"/>
                        </a:lnSpc>
                      </a:pPr>
                      <a:r>
                        <a:rPr lang="cs-CZ" sz="1800" b="0" i="0" u="none" strike="noStrike">
                          <a:effectLst/>
                          <a:latin typeface="Calibri"/>
                          <a:cs typeface="Calibri"/>
                        </a:rPr>
                        <a:t> 1,384 </a:t>
                      </a:r>
                    </a:p>
                  </a:txBody>
                  <a:tcPr marL="0" marR="0" marT="0" marB="0" anchor="ctr">
                    <a:lnL w="12700" cmpd="sng">
                      <a:noFill/>
                    </a:lnL>
                    <a:lnR w="12700" cmpd="sng">
                      <a:noFill/>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noFill/>
                  </a:tcPr>
                </a:tc>
                <a:tc>
                  <a:txBody>
                    <a:bodyPr/>
                    <a:lstStyle/>
                    <a:p>
                      <a:pPr algn="r" fontAlgn="ctr">
                        <a:lnSpc>
                          <a:spcPct val="120000"/>
                        </a:lnSpc>
                      </a:pPr>
                      <a:r>
                        <a:rPr lang="cs-CZ" sz="1800" b="0" i="0" u="none" strike="noStrike">
                          <a:effectLst/>
                          <a:latin typeface="Calibri"/>
                          <a:cs typeface="Calibri"/>
                        </a:rPr>
                        <a:t> 1,403 </a:t>
                      </a:r>
                    </a:p>
                  </a:txBody>
                  <a:tcPr marL="0" marR="0" marT="0" marB="0" anchor="ctr">
                    <a:lnL w="12700" cmpd="sng">
                      <a:noFill/>
                    </a:lnL>
                    <a:lnR w="12700" cmpd="sng">
                      <a:noFill/>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noFill/>
                  </a:tcPr>
                </a:tc>
                <a:tc>
                  <a:txBody>
                    <a:bodyPr/>
                    <a:lstStyle/>
                    <a:p>
                      <a:pPr algn="r" fontAlgn="ctr">
                        <a:lnSpc>
                          <a:spcPct val="120000"/>
                        </a:lnSpc>
                      </a:pPr>
                      <a:r>
                        <a:rPr lang="cs-CZ" sz="1800" b="0" i="0" u="none" strike="noStrike">
                          <a:effectLst/>
                          <a:latin typeface="Calibri"/>
                          <a:cs typeface="Calibri"/>
                        </a:rPr>
                        <a:t> 1,465 </a:t>
                      </a:r>
                    </a:p>
                  </a:txBody>
                  <a:tcPr marL="0" marR="0" marT="0" marB="0" anchor="ctr">
                    <a:lnL w="12700" cmpd="sng">
                      <a:noFill/>
                    </a:lnL>
                    <a:lnR w="12700" cmpd="sng">
                      <a:noFill/>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noFill/>
                  </a:tcPr>
                </a:tc>
                <a:tc>
                  <a:txBody>
                    <a:bodyPr/>
                    <a:lstStyle/>
                    <a:p>
                      <a:pPr algn="r" fontAlgn="ctr">
                        <a:lnSpc>
                          <a:spcPct val="120000"/>
                        </a:lnSpc>
                      </a:pPr>
                      <a:r>
                        <a:rPr lang="cs-CZ" sz="1800" b="0" i="0" u="none" strike="noStrike">
                          <a:effectLst/>
                          <a:latin typeface="Calibri"/>
                          <a:cs typeface="Calibri"/>
                        </a:rPr>
                        <a:t> 1,675 </a:t>
                      </a:r>
                    </a:p>
                  </a:txBody>
                  <a:tcPr marL="0" marR="0" marT="0" marB="0" anchor="ctr">
                    <a:lnL w="12700" cmpd="sng">
                      <a:noFill/>
                    </a:lnL>
                    <a:lnR w="12700" cmpd="sng">
                      <a:noFill/>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noFill/>
                  </a:tcPr>
                </a:tc>
                <a:tc>
                  <a:txBody>
                    <a:bodyPr/>
                    <a:lstStyle/>
                    <a:p>
                      <a:pPr algn="r" fontAlgn="ctr">
                        <a:lnSpc>
                          <a:spcPct val="120000"/>
                        </a:lnSpc>
                      </a:pPr>
                      <a:r>
                        <a:rPr lang="pt-BR" sz="1800" b="0" i="0" u="none" strike="noStrike" dirty="0">
                          <a:effectLst/>
                          <a:latin typeface="Calibri"/>
                          <a:cs typeface="Calibri"/>
                        </a:rPr>
                        <a:t>7%</a:t>
                      </a:r>
                    </a:p>
                  </a:txBody>
                  <a:tcPr marL="0" marR="0" marT="0" marB="0" anchor="ctr">
                    <a:lnL w="12700" cmpd="sng">
                      <a:noFill/>
                    </a:lnL>
                    <a:lnR w="12700" cmpd="sng">
                      <a:noFill/>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noFill/>
                  </a:tcPr>
                </a:tc>
              </a:tr>
              <a:tr h="370840">
                <a:tc>
                  <a:txBody>
                    <a:bodyPr/>
                    <a:lstStyle/>
                    <a:p>
                      <a:pPr algn="l" fontAlgn="ctr">
                        <a:lnSpc>
                          <a:spcPct val="120000"/>
                        </a:lnSpc>
                      </a:pPr>
                      <a:r>
                        <a:rPr lang="en-US" sz="1800" b="0" i="0" u="none" strike="noStrike" dirty="0">
                          <a:solidFill>
                            <a:srgbClr val="000000"/>
                          </a:solidFill>
                          <a:effectLst/>
                          <a:latin typeface="Calibri"/>
                          <a:cs typeface="Calibri"/>
                        </a:rPr>
                        <a:t>Daily Average Sale</a:t>
                      </a:r>
                    </a:p>
                  </a:txBody>
                  <a:tcPr marL="0" marR="0" marT="0" marB="0" anchor="ctr">
                    <a:lnL w="12700" cmpd="sng">
                      <a:noFill/>
                    </a:lnL>
                    <a:lnR w="12700" cmpd="sng">
                      <a:noFill/>
                    </a:lnR>
                    <a:lnT w="635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r" fontAlgn="ctr">
                        <a:lnSpc>
                          <a:spcPct val="120000"/>
                        </a:lnSpc>
                      </a:pPr>
                      <a:r>
                        <a:rPr lang="hr-HR" sz="1800" b="0" i="0" u="none" strike="noStrike" dirty="0">
                          <a:solidFill>
                            <a:srgbClr val="000000"/>
                          </a:solidFill>
                          <a:effectLst/>
                          <a:latin typeface="Calibri"/>
                          <a:cs typeface="Calibri"/>
                        </a:rPr>
                        <a:t> 3.67 </a:t>
                      </a:r>
                    </a:p>
                  </a:txBody>
                  <a:tcPr marL="0" marR="0" marT="0" marB="0" anchor="ctr">
                    <a:lnL w="12700" cmpd="sng">
                      <a:noFill/>
                    </a:lnL>
                    <a:lnR w="12700" cmpd="sng">
                      <a:noFill/>
                    </a:lnR>
                    <a:lnT w="635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r" fontAlgn="ctr">
                        <a:lnSpc>
                          <a:spcPct val="120000"/>
                        </a:lnSpc>
                      </a:pPr>
                      <a:r>
                        <a:rPr lang="fi-FI" sz="1800" b="0" i="0" u="none" strike="noStrike" dirty="0">
                          <a:solidFill>
                            <a:srgbClr val="000000"/>
                          </a:solidFill>
                          <a:effectLst/>
                          <a:latin typeface="Calibri"/>
                          <a:cs typeface="Calibri"/>
                        </a:rPr>
                        <a:t> 3.79 </a:t>
                      </a:r>
                    </a:p>
                  </a:txBody>
                  <a:tcPr marL="0" marR="0" marT="0" marB="0" anchor="ctr">
                    <a:lnL w="12700" cmpd="sng">
                      <a:noFill/>
                    </a:lnL>
                    <a:lnR w="12700" cmpd="sng">
                      <a:noFill/>
                    </a:lnR>
                    <a:lnT w="635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r" fontAlgn="ctr">
                        <a:lnSpc>
                          <a:spcPct val="120000"/>
                        </a:lnSpc>
                      </a:pPr>
                      <a:r>
                        <a:rPr lang="hr-HR" sz="1800" b="0" i="0" u="none" strike="noStrike" dirty="0">
                          <a:solidFill>
                            <a:srgbClr val="000000"/>
                          </a:solidFill>
                          <a:effectLst/>
                          <a:latin typeface="Calibri"/>
                          <a:cs typeface="Calibri"/>
                        </a:rPr>
                        <a:t> 3.84 </a:t>
                      </a:r>
                    </a:p>
                  </a:txBody>
                  <a:tcPr marL="0" marR="0" marT="0" marB="0" anchor="ctr">
                    <a:lnL w="12700" cmpd="sng">
                      <a:noFill/>
                    </a:lnL>
                    <a:lnR w="12700" cmpd="sng">
                      <a:noFill/>
                    </a:lnR>
                    <a:lnT w="635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r" fontAlgn="ctr">
                        <a:lnSpc>
                          <a:spcPct val="120000"/>
                        </a:lnSpc>
                      </a:pPr>
                      <a:r>
                        <a:rPr lang="hr-HR" sz="1800" b="0" i="0" u="none" strike="noStrike" dirty="0">
                          <a:solidFill>
                            <a:srgbClr val="000000"/>
                          </a:solidFill>
                          <a:effectLst/>
                          <a:latin typeface="Calibri"/>
                          <a:cs typeface="Calibri"/>
                        </a:rPr>
                        <a:t> 4.00 </a:t>
                      </a:r>
                    </a:p>
                  </a:txBody>
                  <a:tcPr marL="0" marR="0" marT="0" marB="0" anchor="ctr">
                    <a:lnL w="12700" cmpd="sng">
                      <a:noFill/>
                    </a:lnL>
                    <a:lnR w="12700" cmpd="sng">
                      <a:noFill/>
                    </a:lnR>
                    <a:lnT w="635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r" fontAlgn="ctr">
                        <a:lnSpc>
                          <a:spcPct val="120000"/>
                        </a:lnSpc>
                      </a:pPr>
                      <a:r>
                        <a:rPr lang="hr-HR" sz="1800" b="0" i="0" u="none" strike="noStrike" dirty="0">
                          <a:solidFill>
                            <a:srgbClr val="000000"/>
                          </a:solidFill>
                          <a:effectLst/>
                          <a:latin typeface="Calibri"/>
                          <a:cs typeface="Calibri"/>
                        </a:rPr>
                        <a:t> 4.59 </a:t>
                      </a:r>
                    </a:p>
                  </a:txBody>
                  <a:tcPr marL="0" marR="0" marT="0" marB="0" anchor="ctr">
                    <a:lnL w="12700" cmpd="sng">
                      <a:noFill/>
                    </a:lnL>
                    <a:lnR w="12700" cmpd="sng">
                      <a:noFill/>
                    </a:lnR>
                    <a:lnT w="635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r" fontAlgn="ctr">
                        <a:lnSpc>
                          <a:spcPct val="120000"/>
                        </a:lnSpc>
                      </a:pPr>
                      <a:r>
                        <a:rPr lang="pt-BR" sz="1800" b="0" i="0" u="none" strike="noStrike" dirty="0">
                          <a:effectLst/>
                          <a:latin typeface="Calibri"/>
                          <a:cs typeface="Calibri"/>
                        </a:rPr>
                        <a:t>7%</a:t>
                      </a:r>
                    </a:p>
                  </a:txBody>
                  <a:tcPr marL="0" marR="0" marT="0" marB="0" anchor="ctr">
                    <a:lnL w="12700" cmpd="sng">
                      <a:noFill/>
                    </a:lnL>
                    <a:lnR w="12700" cmpd="sng">
                      <a:noFill/>
                    </a:lnR>
                    <a:lnT w="635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855421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A20C9229-468A-4B77-9FD1-A851FA028C08}" type="slidenum">
              <a:rPr lang="en-US" smtClean="0"/>
              <a:pPr>
                <a:defRPr/>
              </a:pPr>
              <a:t>9</a:t>
            </a:fld>
            <a:endParaRPr lang="en-US"/>
          </a:p>
        </p:txBody>
      </p:sp>
      <p:sp>
        <p:nvSpPr>
          <p:cNvPr id="7" name="Rectangle 2"/>
          <p:cNvSpPr txBox="1">
            <a:spLocks noRot="1" noChangeArrowheads="1"/>
          </p:cNvSpPr>
          <p:nvPr/>
        </p:nvSpPr>
        <p:spPr>
          <a:xfrm>
            <a:off x="457200" y="122238"/>
            <a:ext cx="8229600" cy="639762"/>
          </a:xfrm>
          <a:prstGeom prst="rect">
            <a:avLst/>
          </a:prstGeom>
        </p:spPr>
        <p:txBody>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a:lstStyle>
          <a:p>
            <a:pPr algn="l" eaLnBrk="1" hangingPunct="1">
              <a:defRPr/>
            </a:pPr>
            <a:r>
              <a:rPr lang="en-US" sz="3600" b="0" dirty="0">
                <a:solidFill>
                  <a:schemeClr val="bg2"/>
                </a:solidFill>
                <a:effectLst/>
                <a:latin typeface="Calibri"/>
                <a:cs typeface="Calibri"/>
              </a:rPr>
              <a:t>Gas Sourcing</a:t>
            </a:r>
            <a:endParaRPr lang="en-US" sz="3600" b="0" dirty="0" smtClean="0">
              <a:solidFill>
                <a:schemeClr val="bg2"/>
              </a:solidFill>
              <a:effectLst/>
              <a:latin typeface="Calibri"/>
              <a:cs typeface="Calibri"/>
            </a:endParaRPr>
          </a:p>
        </p:txBody>
      </p:sp>
      <p:sp>
        <p:nvSpPr>
          <p:cNvPr id="8" name="Rectangle 4"/>
          <p:cNvSpPr>
            <a:spLocks noChangeArrowheads="1"/>
          </p:cNvSpPr>
          <p:nvPr/>
        </p:nvSpPr>
        <p:spPr bwMode="auto">
          <a:xfrm>
            <a:off x="533400" y="1371600"/>
            <a:ext cx="8153400" cy="3951851"/>
          </a:xfrm>
          <a:prstGeom prst="rect">
            <a:avLst/>
          </a:prstGeom>
          <a:noFill/>
          <a:ln w="9525">
            <a:noFill/>
            <a:miter lim="800000"/>
            <a:headEnd/>
            <a:tailEnd/>
          </a:ln>
        </p:spPr>
        <p:txBody>
          <a:bodyPr wrap="square">
            <a:spAutoFit/>
          </a:bodyPr>
          <a:lstStyle/>
          <a:p>
            <a:pPr marL="342900" indent="-342900" algn="just" eaLnBrk="1" hangingPunct="1">
              <a:spcBef>
                <a:spcPct val="10000"/>
              </a:spcBef>
              <a:buSzPct val="100000"/>
              <a:buBlip>
                <a:blip r:embed="rId2"/>
              </a:buBlip>
              <a:defRPr/>
            </a:pPr>
            <a:r>
              <a:rPr lang="en-US" sz="2200" dirty="0" smtClean="0">
                <a:solidFill>
                  <a:schemeClr val="bg2"/>
                </a:solidFill>
                <a:latin typeface="Calibri"/>
                <a:cs typeface="Calibri"/>
              </a:rPr>
              <a:t>Firm </a:t>
            </a:r>
            <a:r>
              <a:rPr lang="en-US" sz="2200" dirty="0">
                <a:solidFill>
                  <a:schemeClr val="bg2"/>
                </a:solidFill>
                <a:latin typeface="Calibri"/>
                <a:cs typeface="Calibri"/>
              </a:rPr>
              <a:t>allocation from Govt. of India of domestic gas for the entire consumption of CNG and PNG Domestic segment. Lower prices of domestic gas makes the economics of switching to gas more attractive driving growth in CNG &amp; PNG- Domestic segments which constitute around 81% of the total sales volumes.</a:t>
            </a:r>
          </a:p>
          <a:p>
            <a:pPr marL="342900" indent="-342900" algn="just" eaLnBrk="1" hangingPunct="1">
              <a:spcBef>
                <a:spcPct val="10000"/>
              </a:spcBef>
              <a:buSzPct val="100000"/>
              <a:buBlip>
                <a:blip r:embed="rId2"/>
              </a:buBlip>
              <a:defRPr/>
            </a:pPr>
            <a:endParaRPr lang="en-US" sz="2200" dirty="0">
              <a:solidFill>
                <a:schemeClr val="bg2"/>
              </a:solidFill>
              <a:latin typeface="Calibri"/>
              <a:cs typeface="Calibri"/>
            </a:endParaRPr>
          </a:p>
          <a:p>
            <a:pPr marL="342900" indent="-342900" algn="just" eaLnBrk="1" hangingPunct="1">
              <a:spcBef>
                <a:spcPct val="10000"/>
              </a:spcBef>
              <a:buSzPct val="100000"/>
              <a:buBlip>
                <a:blip r:embed="rId2"/>
              </a:buBlip>
              <a:defRPr/>
            </a:pPr>
            <a:r>
              <a:rPr lang="en-US" sz="2200" dirty="0">
                <a:solidFill>
                  <a:schemeClr val="bg2"/>
                </a:solidFill>
                <a:latin typeface="Calibri"/>
                <a:cs typeface="Calibri"/>
              </a:rPr>
              <a:t>Have tied up long term contract for RLNG to meet PNG Industrial &amp; Commercial demand.</a:t>
            </a:r>
          </a:p>
          <a:p>
            <a:pPr marL="342900" indent="-342900" algn="just" eaLnBrk="1" hangingPunct="1">
              <a:spcBef>
                <a:spcPct val="10000"/>
              </a:spcBef>
              <a:buSzPct val="100000"/>
              <a:buBlip>
                <a:blip r:embed="rId2"/>
              </a:buBlip>
              <a:defRPr/>
            </a:pPr>
            <a:endParaRPr lang="en-US" sz="2200" dirty="0">
              <a:solidFill>
                <a:schemeClr val="bg2"/>
              </a:solidFill>
              <a:latin typeface="Calibri"/>
              <a:cs typeface="Calibri"/>
            </a:endParaRPr>
          </a:p>
          <a:p>
            <a:pPr marL="342900" indent="-342900" algn="just" eaLnBrk="1" hangingPunct="1">
              <a:spcBef>
                <a:spcPct val="10000"/>
              </a:spcBef>
              <a:buSzPct val="100000"/>
              <a:buBlip>
                <a:blip r:embed="rId2"/>
              </a:buBlip>
              <a:defRPr/>
            </a:pPr>
            <a:r>
              <a:rPr lang="en-US" sz="2200" dirty="0">
                <a:solidFill>
                  <a:schemeClr val="bg2"/>
                </a:solidFill>
                <a:latin typeface="Calibri"/>
                <a:cs typeface="Calibri"/>
              </a:rPr>
              <a:t>Buying short term gas from the open market (Shell, IOCL, </a:t>
            </a:r>
            <a:r>
              <a:rPr lang="en-US" sz="2200" dirty="0" err="1">
                <a:solidFill>
                  <a:schemeClr val="bg2"/>
                </a:solidFill>
                <a:latin typeface="Calibri"/>
                <a:cs typeface="Calibri"/>
              </a:rPr>
              <a:t>Petronet</a:t>
            </a:r>
            <a:r>
              <a:rPr lang="en-US" sz="2200" dirty="0">
                <a:solidFill>
                  <a:schemeClr val="bg2"/>
                </a:solidFill>
                <a:latin typeface="Calibri"/>
                <a:cs typeface="Calibri"/>
              </a:rPr>
              <a:t>, GSPC, BPCL etc.).</a:t>
            </a:r>
          </a:p>
        </p:txBody>
      </p:sp>
      <p:cxnSp>
        <p:nvCxnSpPr>
          <p:cNvPr id="11" name="Straight Connector 10"/>
          <p:cNvCxnSpPr/>
          <p:nvPr/>
        </p:nvCxnSpPr>
        <p:spPr bwMode="auto">
          <a:xfrm>
            <a:off x="990600" y="3352800"/>
            <a:ext cx="1143000" cy="0"/>
          </a:xfrm>
          <a:prstGeom prst="line">
            <a:avLst/>
          </a:prstGeom>
          <a:solidFill>
            <a:schemeClr val="accent1"/>
          </a:solidFill>
          <a:ln w="9525" cap="flat" cmpd="sng" algn="ctr">
            <a:solidFill>
              <a:srgbClr val="008000"/>
            </a:solidFill>
            <a:prstDash val="solid"/>
            <a:round/>
            <a:headEnd type="none" w="med" len="med"/>
            <a:tailEnd type="none" w="med" len="med"/>
          </a:ln>
          <a:effectLst/>
        </p:spPr>
      </p:cxnSp>
      <p:cxnSp>
        <p:nvCxnSpPr>
          <p:cNvPr id="12" name="Straight Connector 11"/>
          <p:cNvCxnSpPr/>
          <p:nvPr/>
        </p:nvCxnSpPr>
        <p:spPr bwMode="auto">
          <a:xfrm>
            <a:off x="990600" y="4419600"/>
            <a:ext cx="1143000" cy="0"/>
          </a:xfrm>
          <a:prstGeom prst="line">
            <a:avLst/>
          </a:prstGeom>
          <a:solidFill>
            <a:schemeClr val="accent1"/>
          </a:solidFill>
          <a:ln w="9525" cap="flat" cmpd="sng" algn="ctr">
            <a:solidFill>
              <a:srgbClr val="008000"/>
            </a:solidFill>
            <a:prstDash val="solid"/>
            <a:round/>
            <a:headEnd type="none" w="med" len="med"/>
            <a:tailEnd type="none" w="med" len="med"/>
          </a:ln>
          <a:effectLst/>
        </p:spPr>
      </p:cxnSp>
    </p:spTree>
    <p:extLst>
      <p:ext uri="{BB962C8B-B14F-4D97-AF65-F5344CB8AC3E}">
        <p14:creationId xmlns:p14="http://schemas.microsoft.com/office/powerpoint/2010/main" val="238269718"/>
      </p:ext>
    </p:extLst>
  </p:cSld>
  <p:clrMapOvr>
    <a:masterClrMapping/>
  </p:clrMapOvr>
</p:sld>
</file>

<file path=ppt/theme/theme1.xml><?xml version="1.0" encoding="utf-8"?>
<a:theme xmlns:a="http://schemas.openxmlformats.org/drawingml/2006/main" name="1_Stream">
  <a:themeElements>
    <a:clrScheme name="1_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1_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1_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1_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1_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1_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1_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1_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1_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1_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1_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25970</TotalTime>
  <Words>1546</Words>
  <Application>Microsoft Office PowerPoint</Application>
  <PresentationFormat>On-screen Show (4:3)</PresentationFormat>
  <Paragraphs>389</Paragraphs>
  <Slides>26</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1_Stream</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IGL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Meenakshi</dc:creator>
  <cp:lastModifiedBy>Meenakshi</cp:lastModifiedBy>
  <cp:revision>1923</cp:revision>
  <cp:lastPrinted>2003-07-03T08:42:09Z</cp:lastPrinted>
  <dcterms:created xsi:type="dcterms:W3CDTF">1999-03-06T04:48:52Z</dcterms:created>
  <dcterms:modified xsi:type="dcterms:W3CDTF">2017-05-31T10:43:03Z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